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21"/>
  </p:notesMasterIdLst>
  <p:handoutMasterIdLst>
    <p:handoutMasterId r:id="rId22"/>
  </p:handoutMasterIdLst>
  <p:sldIdLst>
    <p:sldId id="257" r:id="rId5"/>
    <p:sldId id="389" r:id="rId6"/>
    <p:sldId id="384" r:id="rId7"/>
    <p:sldId id="317" r:id="rId8"/>
    <p:sldId id="277" r:id="rId9"/>
    <p:sldId id="278" r:id="rId10"/>
    <p:sldId id="393" r:id="rId11"/>
    <p:sldId id="392" r:id="rId12"/>
    <p:sldId id="394" r:id="rId13"/>
    <p:sldId id="396" r:id="rId14"/>
    <p:sldId id="279" r:id="rId15"/>
    <p:sldId id="268" r:id="rId16"/>
    <p:sldId id="272" r:id="rId17"/>
    <p:sldId id="270" r:id="rId18"/>
    <p:sldId id="395" r:id="rId19"/>
    <p:sldId id="39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8" autoAdjust="0"/>
    <p:restoredTop sz="81176" autoAdjust="0"/>
  </p:normalViewPr>
  <p:slideViewPr>
    <p:cSldViewPr snapToGrid="0">
      <p:cViewPr varScale="1">
        <p:scale>
          <a:sx n="67" d="100"/>
          <a:sy n="67" d="100"/>
        </p:scale>
        <p:origin x="1205" y="53"/>
      </p:cViewPr>
      <p:guideLst>
        <p:guide pos="3840"/>
        <p:guide orient="horz" pos="2160"/>
      </p:guideLst>
    </p:cSldViewPr>
  </p:slideViewPr>
  <p:outlineViewPr>
    <p:cViewPr>
      <p:scale>
        <a:sx n="33" d="100"/>
        <a:sy n="33" d="100"/>
      </p:scale>
      <p:origin x="0" y="-2709"/>
    </p:cViewPr>
  </p:outlineViewPr>
  <p:notesTextViewPr>
    <p:cViewPr>
      <p:scale>
        <a:sx n="25" d="100"/>
        <a:sy n="25" d="100"/>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5" csCatId="colorful" phldr="1"/>
      <dgm:spPr/>
      <dgm:t>
        <a:bodyPr/>
        <a:lstStyle/>
        <a:p>
          <a:endParaRPr lang="en-US"/>
        </a:p>
      </dgm:t>
    </dgm:pt>
    <dgm:pt modelId="{4259F840-24E7-476F-9F30-482E46395856}">
      <dgm:prSet phldrT="[Text]"/>
      <dgm:spPr/>
      <dgm:t>
        <a:bodyPr/>
        <a:lstStyle/>
        <a:p>
          <a:r>
            <a:rPr lang="en-US" b="0" spc="55">
              <a:latin typeface="Inconsolata"/>
              <a:cs typeface="Inconsolata"/>
            </a:rPr>
            <a:t>SEO</a:t>
          </a:r>
          <a:r>
            <a:rPr lang="en-US" b="0" spc="125">
              <a:latin typeface="Inconsolata"/>
              <a:cs typeface="Inconsolata"/>
            </a:rPr>
            <a:t> </a:t>
          </a:r>
          <a:r>
            <a:rPr lang="en-US" b="0" spc="65">
              <a:latin typeface="Inconsolata"/>
              <a:cs typeface="Inconsolata"/>
            </a:rPr>
            <a:t>Optimization</a:t>
          </a:r>
          <a:endParaRPr lang="en-US">
            <a:latin typeface="+mn-lt"/>
          </a:endParaRPr>
        </a:p>
      </dgm:t>
    </dgm:pt>
    <dgm:pt modelId="{FCE8068D-7E50-4749-A8D0-ADEDAC5637B3}" type="parTrans" cxnId="{42EE41D1-3C16-4937-BB38-B076896C09A0}">
      <dgm:prSet/>
      <dgm:spPr/>
      <dgm:t>
        <a:bodyPr/>
        <a:lstStyle/>
        <a:p>
          <a:endParaRPr lang="en-US" sz="1800">
            <a:latin typeface="+mn-lt"/>
          </a:endParaRPr>
        </a:p>
      </dgm:t>
    </dgm:pt>
    <dgm:pt modelId="{DCC444A4-F20A-48F5-A61E-47BFFF185A57}" type="sibTrans" cxnId="{42EE41D1-3C16-4937-BB38-B076896C09A0}">
      <dgm:prSet/>
      <dgm:spPr/>
      <dgm:t>
        <a:bodyPr/>
        <a:lstStyle/>
        <a:p>
          <a:endParaRPr lang="en-US">
            <a:latin typeface="+mn-lt"/>
          </a:endParaRPr>
        </a:p>
      </dgm:t>
    </dgm:pt>
    <dgm:pt modelId="{E4033A39-DCC4-4038-9562-AEDDBBB37A99}">
      <dgm:prSet phldrT="[Text]"/>
      <dgm:spPr/>
      <dgm:t>
        <a:bodyPr/>
        <a:lstStyle/>
        <a:p>
          <a:r>
            <a:rPr lang="en-US" b="0" spc="60">
              <a:latin typeface="Inconsolata"/>
              <a:cs typeface="Inconsolata"/>
            </a:rPr>
            <a:t>Email</a:t>
          </a:r>
          <a:r>
            <a:rPr lang="en-US" b="0" spc="125">
              <a:latin typeface="Inconsolata"/>
              <a:cs typeface="Inconsolata"/>
            </a:rPr>
            <a:t> </a:t>
          </a:r>
          <a:r>
            <a:rPr lang="en-US" b="0" spc="65">
              <a:latin typeface="Inconsolata"/>
              <a:cs typeface="Inconsolata"/>
            </a:rPr>
            <a:t>Campaigns</a:t>
          </a:r>
          <a:endParaRPr lang="en-US">
            <a:latin typeface="+mn-lt"/>
          </a:endParaRPr>
        </a:p>
      </dgm:t>
    </dgm:pt>
    <dgm:pt modelId="{048EEAE6-78BA-4B00-B7BB-9C22DBB1E8F4}" type="parTrans" cxnId="{32EF2862-2950-4DF8-BEA8-CD19460CCA31}">
      <dgm:prSet/>
      <dgm:spPr/>
      <dgm:t>
        <a:bodyPr/>
        <a:lstStyle/>
        <a:p>
          <a:endParaRPr lang="en-US" sz="1800">
            <a:latin typeface="+mn-lt"/>
          </a:endParaRPr>
        </a:p>
      </dgm:t>
    </dgm:pt>
    <dgm:pt modelId="{80AB0E5B-0C58-465D-A545-5B21133D2849}" type="sibTrans" cxnId="{32EF2862-2950-4DF8-BEA8-CD19460CCA31}">
      <dgm:prSet/>
      <dgm:spPr/>
      <dgm:t>
        <a:bodyPr/>
        <a:lstStyle/>
        <a:p>
          <a:endParaRPr lang="en-US">
            <a:latin typeface="+mn-lt"/>
          </a:endParaRPr>
        </a:p>
      </dgm:t>
    </dgm:pt>
    <dgm:pt modelId="{A4C0B4E4-70AD-4901-9E3F-7EA25DD6DAA1}">
      <dgm:prSet phldrT="[Text]"/>
      <dgm:spPr/>
      <dgm:t>
        <a:bodyPr/>
        <a:lstStyle/>
        <a:p>
          <a:r>
            <a:rPr lang="en-US" spc="50">
              <a:latin typeface="Trebuchet MS"/>
              <a:cs typeface="Trebuchet MS"/>
            </a:rPr>
            <a:t>Shopify's</a:t>
          </a:r>
          <a:r>
            <a:rPr lang="en-US" spc="-60">
              <a:latin typeface="Trebuchet MS"/>
              <a:cs typeface="Trebuchet MS"/>
            </a:rPr>
            <a:t> </a:t>
          </a:r>
          <a:r>
            <a:rPr lang="en-US" spc="5">
              <a:latin typeface="Trebuchet MS"/>
              <a:cs typeface="Trebuchet MS"/>
            </a:rPr>
            <a:t>email</a:t>
          </a:r>
          <a:r>
            <a:rPr lang="en-US" spc="-50">
              <a:latin typeface="Trebuchet MS"/>
              <a:cs typeface="Trebuchet MS"/>
            </a:rPr>
            <a:t> </a:t>
          </a:r>
          <a:r>
            <a:rPr lang="en-US" spc="20">
              <a:latin typeface="Trebuchet MS"/>
              <a:cs typeface="Trebuchet MS"/>
            </a:rPr>
            <a:t>campaign</a:t>
          </a:r>
          <a:r>
            <a:rPr lang="en-US" spc="5">
              <a:latin typeface="Trebuchet MS"/>
              <a:cs typeface="Trebuchet MS"/>
            </a:rPr>
            <a:t> </a:t>
          </a:r>
          <a:r>
            <a:rPr lang="en-US" spc="45">
              <a:latin typeface="Trebuchet MS"/>
              <a:cs typeface="Trebuchet MS"/>
            </a:rPr>
            <a:t>tool</a:t>
          </a:r>
          <a:r>
            <a:rPr lang="en-US" spc="-45">
              <a:latin typeface="Trebuchet MS"/>
              <a:cs typeface="Trebuchet MS"/>
            </a:rPr>
            <a:t> </a:t>
          </a:r>
          <a:r>
            <a:rPr lang="en-US" spc="20">
              <a:latin typeface="Trebuchet MS"/>
              <a:cs typeface="Trebuchet MS"/>
            </a:rPr>
            <a:t>allows</a:t>
          </a:r>
          <a:r>
            <a:rPr lang="en-US" spc="-60">
              <a:latin typeface="Trebuchet MS"/>
              <a:cs typeface="Trebuchet MS"/>
            </a:rPr>
            <a:t> </a:t>
          </a:r>
          <a:r>
            <a:rPr lang="en-US" spc="35">
              <a:latin typeface="Trebuchet MS"/>
              <a:cs typeface="Trebuchet MS"/>
            </a:rPr>
            <a:t>businesses</a:t>
          </a:r>
          <a:r>
            <a:rPr lang="en-US" spc="-60">
              <a:latin typeface="Trebuchet MS"/>
              <a:cs typeface="Trebuchet MS"/>
            </a:rPr>
            <a:t> </a:t>
          </a:r>
          <a:r>
            <a:rPr lang="en-US" spc="25">
              <a:latin typeface="Trebuchet MS"/>
              <a:cs typeface="Trebuchet MS"/>
            </a:rPr>
            <a:t>to</a:t>
          </a:r>
          <a:r>
            <a:rPr lang="en-US" spc="5">
              <a:latin typeface="Trebuchet MS"/>
              <a:cs typeface="Trebuchet MS"/>
            </a:rPr>
            <a:t> </a:t>
          </a:r>
          <a:r>
            <a:rPr lang="en-US" spc="25">
              <a:latin typeface="Trebuchet MS"/>
              <a:cs typeface="Trebuchet MS"/>
            </a:rPr>
            <a:t>design</a:t>
          </a:r>
          <a:r>
            <a:rPr lang="en-US" spc="10">
              <a:latin typeface="Trebuchet MS"/>
              <a:cs typeface="Trebuchet MS"/>
            </a:rPr>
            <a:t> </a:t>
          </a:r>
          <a:r>
            <a:rPr lang="en-US" spc="55">
              <a:latin typeface="Trebuchet MS"/>
              <a:cs typeface="Trebuchet MS"/>
            </a:rPr>
            <a:t>and</a:t>
          </a:r>
          <a:r>
            <a:rPr lang="en-US" spc="-10">
              <a:latin typeface="Trebuchet MS"/>
              <a:cs typeface="Trebuchet MS"/>
            </a:rPr>
            <a:t> </a:t>
          </a:r>
          <a:r>
            <a:rPr lang="en-US" spc="45">
              <a:latin typeface="Trebuchet MS"/>
              <a:cs typeface="Trebuchet MS"/>
            </a:rPr>
            <a:t>send</a:t>
          </a:r>
          <a:r>
            <a:rPr lang="en-US" spc="-10">
              <a:latin typeface="Trebuchet MS"/>
              <a:cs typeface="Trebuchet MS"/>
            </a:rPr>
            <a:t> </a:t>
          </a:r>
          <a:r>
            <a:rPr lang="en-US" spc="-5">
              <a:latin typeface="Trebuchet MS"/>
              <a:cs typeface="Trebuchet MS"/>
            </a:rPr>
            <a:t>newsletters,</a:t>
          </a:r>
          <a:r>
            <a:rPr lang="en-US" spc="-50">
              <a:latin typeface="Trebuchet MS"/>
              <a:cs typeface="Trebuchet MS"/>
            </a:rPr>
            <a:t> </a:t>
          </a:r>
          <a:r>
            <a:rPr lang="en-US" spc="60">
              <a:latin typeface="Trebuchet MS"/>
              <a:cs typeface="Trebuchet MS"/>
            </a:rPr>
            <a:t>abandoned</a:t>
          </a:r>
          <a:r>
            <a:rPr lang="en-US" spc="-10">
              <a:latin typeface="Trebuchet MS"/>
              <a:cs typeface="Trebuchet MS"/>
            </a:rPr>
            <a:t> </a:t>
          </a:r>
          <a:r>
            <a:rPr lang="en-US" spc="-5">
              <a:latin typeface="Trebuchet MS"/>
              <a:cs typeface="Trebuchet MS"/>
            </a:rPr>
            <a:t>cart </a:t>
          </a:r>
          <a:r>
            <a:rPr lang="en-US" spc="-20">
              <a:latin typeface="Trebuchet MS"/>
              <a:cs typeface="Trebuchet MS"/>
            </a:rPr>
            <a:t>emails, </a:t>
          </a:r>
          <a:r>
            <a:rPr lang="en-US" spc="55">
              <a:latin typeface="Trebuchet MS"/>
              <a:cs typeface="Trebuchet MS"/>
            </a:rPr>
            <a:t>and</a:t>
          </a:r>
          <a:r>
            <a:rPr lang="en-US" spc="-60">
              <a:latin typeface="Trebuchet MS"/>
              <a:cs typeface="Trebuchet MS"/>
            </a:rPr>
            <a:t> </a:t>
          </a:r>
          <a:r>
            <a:rPr lang="en-US" spc="-30">
              <a:latin typeface="Trebuchet MS"/>
              <a:cs typeface="Trebuchet MS"/>
            </a:rPr>
            <a:t>more.</a:t>
          </a:r>
          <a:endParaRPr lang="en-US">
            <a:latin typeface="+mn-lt"/>
          </a:endParaRPr>
        </a:p>
      </dgm:t>
    </dgm:pt>
    <dgm:pt modelId="{701D9033-BAD3-4299-933F-A47AFDC2ECD0}" type="parTrans" cxnId="{5E74CB62-E52E-4CEE-8AA1-9812BFC0D67E}">
      <dgm:prSet/>
      <dgm:spPr/>
      <dgm:t>
        <a:bodyPr/>
        <a:lstStyle/>
        <a:p>
          <a:endParaRPr lang="en-US" sz="1800">
            <a:latin typeface="+mn-lt"/>
          </a:endParaRPr>
        </a:p>
      </dgm:t>
    </dgm:pt>
    <dgm:pt modelId="{657DB10D-2517-48AA-B970-6D815DBD4123}" type="sibTrans" cxnId="{5E74CB62-E52E-4CEE-8AA1-9812BFC0D67E}">
      <dgm:prSet/>
      <dgm:spPr/>
      <dgm:t>
        <a:bodyPr/>
        <a:lstStyle/>
        <a:p>
          <a:endParaRPr lang="en-US">
            <a:latin typeface="+mn-lt"/>
          </a:endParaRPr>
        </a:p>
      </dgm:t>
    </dgm:pt>
    <dgm:pt modelId="{43CBB0A2-9D75-4264-8A30-3E8974B40658}">
      <dgm:prSet phldrT="[Text]"/>
      <dgm:spPr/>
      <dgm:t>
        <a:bodyPr/>
        <a:lstStyle/>
        <a:p>
          <a:r>
            <a:rPr lang="en-US" spc="40">
              <a:latin typeface="Trebuchet MS"/>
              <a:cs typeface="Trebuchet MS"/>
            </a:rPr>
            <a:t>Shopify</a:t>
          </a:r>
          <a:r>
            <a:rPr lang="en-US" spc="-20">
              <a:latin typeface="Trebuchet MS"/>
              <a:cs typeface="Trebuchet MS"/>
            </a:rPr>
            <a:t> </a:t>
          </a:r>
          <a:r>
            <a:rPr lang="en-US" spc="10">
              <a:latin typeface="Trebuchet MS"/>
              <a:cs typeface="Trebuchet MS"/>
            </a:rPr>
            <a:t>integrates</a:t>
          </a:r>
          <a:r>
            <a:rPr lang="en-US" spc="-55">
              <a:latin typeface="Trebuchet MS"/>
              <a:cs typeface="Trebuchet MS"/>
            </a:rPr>
            <a:t> </a:t>
          </a:r>
          <a:r>
            <a:rPr lang="en-US" spc="-5">
              <a:latin typeface="Trebuchet MS"/>
              <a:cs typeface="Trebuchet MS"/>
            </a:rPr>
            <a:t>with</a:t>
          </a:r>
          <a:r>
            <a:rPr lang="en-US" spc="10">
              <a:latin typeface="Trebuchet MS"/>
              <a:cs typeface="Trebuchet MS"/>
            </a:rPr>
            <a:t> </a:t>
          </a:r>
          <a:r>
            <a:rPr lang="en-US" spc="35">
              <a:latin typeface="Trebuchet MS"/>
              <a:cs typeface="Trebuchet MS"/>
            </a:rPr>
            <a:t>popular</a:t>
          </a:r>
          <a:r>
            <a:rPr lang="en-US" spc="-25">
              <a:latin typeface="Trebuchet MS"/>
              <a:cs typeface="Trebuchet MS"/>
            </a:rPr>
            <a:t> </a:t>
          </a:r>
          <a:r>
            <a:rPr lang="en-US" spc="25">
              <a:latin typeface="Trebuchet MS"/>
              <a:cs typeface="Trebuchet MS"/>
            </a:rPr>
            <a:t>social</a:t>
          </a:r>
          <a:r>
            <a:rPr lang="en-US" spc="-45">
              <a:latin typeface="Trebuchet MS"/>
              <a:cs typeface="Trebuchet MS"/>
            </a:rPr>
            <a:t> </a:t>
          </a:r>
          <a:r>
            <a:rPr lang="en-US" spc="15">
              <a:latin typeface="Trebuchet MS"/>
              <a:cs typeface="Trebuchet MS"/>
            </a:rPr>
            <a:t>media</a:t>
          </a:r>
          <a:r>
            <a:rPr lang="en-US" spc="-15">
              <a:latin typeface="Trebuchet MS"/>
              <a:cs typeface="Trebuchet MS"/>
            </a:rPr>
            <a:t> </a:t>
          </a:r>
          <a:r>
            <a:rPr lang="en-US" spc="20">
              <a:latin typeface="Trebuchet MS"/>
              <a:cs typeface="Trebuchet MS"/>
            </a:rPr>
            <a:t>platforms</a:t>
          </a:r>
          <a:r>
            <a:rPr lang="en-US" spc="-55">
              <a:latin typeface="Trebuchet MS"/>
              <a:cs typeface="Trebuchet MS"/>
            </a:rPr>
            <a:t> </a:t>
          </a:r>
          <a:r>
            <a:rPr lang="en-US" spc="-15">
              <a:latin typeface="Trebuchet MS"/>
              <a:cs typeface="Trebuchet MS"/>
            </a:rPr>
            <a:t>like</a:t>
          </a:r>
          <a:r>
            <a:rPr lang="en-US" spc="-10">
              <a:latin typeface="Trebuchet MS"/>
              <a:cs typeface="Trebuchet MS"/>
            </a:rPr>
            <a:t> </a:t>
          </a:r>
          <a:r>
            <a:rPr lang="en-US" spc="25">
              <a:latin typeface="Trebuchet MS"/>
              <a:cs typeface="Trebuchet MS"/>
            </a:rPr>
            <a:t>Facebook</a:t>
          </a:r>
          <a:r>
            <a:rPr lang="en-US" spc="-45">
              <a:latin typeface="Trebuchet MS"/>
              <a:cs typeface="Trebuchet MS"/>
            </a:rPr>
            <a:t> </a:t>
          </a:r>
          <a:r>
            <a:rPr lang="en-US" spc="55">
              <a:latin typeface="Trebuchet MS"/>
              <a:cs typeface="Trebuchet MS"/>
            </a:rPr>
            <a:t>and</a:t>
          </a:r>
          <a:r>
            <a:rPr lang="en-US" spc="-5">
              <a:latin typeface="Trebuchet MS"/>
              <a:cs typeface="Trebuchet MS"/>
            </a:rPr>
            <a:t> </a:t>
          </a:r>
          <a:r>
            <a:rPr lang="en-US" spc="-10">
              <a:latin typeface="Trebuchet MS"/>
              <a:cs typeface="Trebuchet MS"/>
            </a:rPr>
            <a:t>Instagram,</a:t>
          </a:r>
          <a:r>
            <a:rPr lang="en-US" spc="-50">
              <a:latin typeface="Trebuchet MS"/>
              <a:cs typeface="Trebuchet MS"/>
            </a:rPr>
            <a:t> </a:t>
          </a:r>
          <a:r>
            <a:rPr lang="en-US" spc="15">
              <a:latin typeface="Trebuchet MS"/>
              <a:cs typeface="Trebuchet MS"/>
            </a:rPr>
            <a:t>allowing  </a:t>
          </a:r>
          <a:r>
            <a:rPr lang="en-US" spc="35">
              <a:latin typeface="Trebuchet MS"/>
              <a:cs typeface="Trebuchet MS"/>
            </a:rPr>
            <a:t>businesses</a:t>
          </a:r>
          <a:r>
            <a:rPr lang="en-US" spc="-65">
              <a:latin typeface="Trebuchet MS"/>
              <a:cs typeface="Trebuchet MS"/>
            </a:rPr>
            <a:t> </a:t>
          </a:r>
          <a:r>
            <a:rPr lang="en-US" spc="25">
              <a:latin typeface="Trebuchet MS"/>
              <a:cs typeface="Trebuchet MS"/>
            </a:rPr>
            <a:t>to</a:t>
          </a:r>
          <a:r>
            <a:rPr lang="en-US">
              <a:latin typeface="Trebuchet MS"/>
              <a:cs typeface="Trebuchet MS"/>
            </a:rPr>
            <a:t> </a:t>
          </a:r>
          <a:r>
            <a:rPr lang="en-US" spc="15">
              <a:latin typeface="Trebuchet MS"/>
              <a:cs typeface="Trebuchet MS"/>
            </a:rPr>
            <a:t>advertise</a:t>
          </a:r>
          <a:r>
            <a:rPr lang="en-US" spc="-20">
              <a:latin typeface="Trebuchet MS"/>
              <a:cs typeface="Trebuchet MS"/>
            </a:rPr>
            <a:t> </a:t>
          </a:r>
          <a:r>
            <a:rPr lang="en-US" spc="55">
              <a:latin typeface="Trebuchet MS"/>
              <a:cs typeface="Trebuchet MS"/>
            </a:rPr>
            <a:t>and</a:t>
          </a:r>
          <a:r>
            <a:rPr lang="en-US" spc="-15">
              <a:latin typeface="Trebuchet MS"/>
              <a:cs typeface="Trebuchet MS"/>
            </a:rPr>
            <a:t> </a:t>
          </a:r>
          <a:r>
            <a:rPr lang="en-US" spc="5">
              <a:latin typeface="Trebuchet MS"/>
              <a:cs typeface="Trebuchet MS"/>
            </a:rPr>
            <a:t>sell</a:t>
          </a:r>
          <a:r>
            <a:rPr lang="en-US" spc="-55">
              <a:latin typeface="Trebuchet MS"/>
              <a:cs typeface="Trebuchet MS"/>
            </a:rPr>
            <a:t> </a:t>
          </a:r>
          <a:r>
            <a:rPr lang="en-US" spc="30">
              <a:latin typeface="Trebuchet MS"/>
              <a:cs typeface="Trebuchet MS"/>
            </a:rPr>
            <a:t>products</a:t>
          </a:r>
          <a:r>
            <a:rPr lang="en-US" spc="-65">
              <a:latin typeface="Trebuchet MS"/>
              <a:cs typeface="Trebuchet MS"/>
            </a:rPr>
            <a:t> </a:t>
          </a:r>
          <a:r>
            <a:rPr lang="en-US" spc="-10">
              <a:latin typeface="Trebuchet MS"/>
              <a:cs typeface="Trebuchet MS"/>
            </a:rPr>
            <a:t>directly</a:t>
          </a:r>
          <a:r>
            <a:rPr lang="en-US" spc="-20">
              <a:latin typeface="Trebuchet MS"/>
              <a:cs typeface="Trebuchet MS"/>
            </a:rPr>
            <a:t> </a:t>
          </a:r>
          <a:r>
            <a:rPr lang="en-US" spc="25">
              <a:latin typeface="Trebuchet MS"/>
              <a:cs typeface="Trebuchet MS"/>
            </a:rPr>
            <a:t>to</a:t>
          </a:r>
          <a:r>
            <a:rPr lang="en-US">
              <a:latin typeface="Trebuchet MS"/>
              <a:cs typeface="Trebuchet MS"/>
            </a:rPr>
            <a:t> customers.</a:t>
          </a:r>
          <a:endParaRPr lang="en-US">
            <a:latin typeface="+mn-lt"/>
          </a:endParaRPr>
        </a:p>
      </dgm:t>
    </dgm:pt>
    <dgm:pt modelId="{F806E590-5F8E-48A1-96AC-9E738290D2ED}" type="parTrans" cxnId="{4D2DF581-8128-4440-9E51-29109DC6ED52}">
      <dgm:prSet/>
      <dgm:spPr/>
      <dgm:t>
        <a:bodyPr/>
        <a:lstStyle/>
        <a:p>
          <a:endParaRPr lang="en-US" sz="1800">
            <a:latin typeface="+mn-lt"/>
          </a:endParaRPr>
        </a:p>
      </dgm:t>
    </dgm:pt>
    <dgm:pt modelId="{20F77EFB-335C-4BC3-AD95-8421EDF343E6}" type="sibTrans" cxnId="{4D2DF581-8128-4440-9E51-29109DC6ED52}">
      <dgm:prSet/>
      <dgm:spPr/>
      <dgm:t>
        <a:bodyPr/>
        <a:lstStyle/>
        <a:p>
          <a:endParaRPr lang="en-US">
            <a:latin typeface="+mn-lt"/>
          </a:endParaRPr>
        </a:p>
      </dgm:t>
    </dgm:pt>
    <dgm:pt modelId="{B54C8F6C-BE1E-4EAB-B7A0-48DE01FFAA36}">
      <dgm:prSet phldrT="[Text]"/>
      <dgm:spPr/>
      <dgm:t>
        <a:bodyPr/>
        <a:lstStyle/>
        <a:p>
          <a:r>
            <a:rPr lang="en-US" spc="40">
              <a:latin typeface="Trebuchet MS"/>
              <a:cs typeface="Trebuchet MS"/>
            </a:rPr>
            <a:t>Shopify</a:t>
          </a:r>
          <a:r>
            <a:rPr lang="en-US" spc="-20">
              <a:latin typeface="Trebuchet MS"/>
              <a:cs typeface="Trebuchet MS"/>
            </a:rPr>
            <a:t> </a:t>
          </a:r>
          <a:r>
            <a:rPr lang="en-US" spc="30">
              <a:latin typeface="Trebuchet MS"/>
              <a:cs typeface="Trebuchet MS"/>
            </a:rPr>
            <a:t>provides</a:t>
          </a:r>
          <a:r>
            <a:rPr lang="en-US" spc="-55">
              <a:latin typeface="Trebuchet MS"/>
              <a:cs typeface="Trebuchet MS"/>
            </a:rPr>
            <a:t> </a:t>
          </a:r>
          <a:r>
            <a:rPr lang="en-US" spc="35">
              <a:latin typeface="Trebuchet MS"/>
              <a:cs typeface="Trebuchet MS"/>
            </a:rPr>
            <a:t>businesses</a:t>
          </a:r>
          <a:r>
            <a:rPr lang="en-US" spc="-60">
              <a:latin typeface="Trebuchet MS"/>
              <a:cs typeface="Trebuchet MS"/>
            </a:rPr>
            <a:t> </a:t>
          </a:r>
          <a:r>
            <a:rPr lang="en-US" spc="-5">
              <a:latin typeface="Trebuchet MS"/>
              <a:cs typeface="Trebuchet MS"/>
            </a:rPr>
            <a:t>with</a:t>
          </a:r>
          <a:r>
            <a:rPr lang="en-US" spc="10">
              <a:latin typeface="Trebuchet MS"/>
              <a:cs typeface="Trebuchet MS"/>
            </a:rPr>
            <a:t> </a:t>
          </a:r>
          <a:r>
            <a:rPr lang="en-US" spc="45">
              <a:latin typeface="Trebuchet MS"/>
              <a:cs typeface="Trebuchet MS"/>
            </a:rPr>
            <a:t>tools</a:t>
          </a:r>
          <a:r>
            <a:rPr lang="en-US" spc="-60">
              <a:latin typeface="Trebuchet MS"/>
              <a:cs typeface="Trebuchet MS"/>
            </a:rPr>
            <a:t> </a:t>
          </a:r>
          <a:r>
            <a:rPr lang="en-US" spc="25">
              <a:latin typeface="Trebuchet MS"/>
              <a:cs typeface="Trebuchet MS"/>
            </a:rPr>
            <a:t>to</a:t>
          </a:r>
          <a:r>
            <a:rPr lang="en-US" spc="10">
              <a:latin typeface="Trebuchet MS"/>
              <a:cs typeface="Trebuchet MS"/>
            </a:rPr>
            <a:t> optimize</a:t>
          </a:r>
          <a:r>
            <a:rPr lang="en-US" spc="-10">
              <a:latin typeface="Trebuchet MS"/>
              <a:cs typeface="Trebuchet MS"/>
            </a:rPr>
            <a:t> </a:t>
          </a:r>
          <a:r>
            <a:rPr lang="en-US" spc="10">
              <a:latin typeface="Trebuchet MS"/>
              <a:cs typeface="Trebuchet MS"/>
            </a:rPr>
            <a:t>their</a:t>
          </a:r>
          <a:r>
            <a:rPr lang="en-US" spc="-20">
              <a:latin typeface="Trebuchet MS"/>
              <a:cs typeface="Trebuchet MS"/>
            </a:rPr>
            <a:t> </a:t>
          </a:r>
          <a:r>
            <a:rPr lang="en-US" spc="30">
              <a:latin typeface="Trebuchet MS"/>
              <a:cs typeface="Trebuchet MS"/>
            </a:rPr>
            <a:t>store's</a:t>
          </a:r>
          <a:r>
            <a:rPr lang="en-US" spc="-60">
              <a:latin typeface="Trebuchet MS"/>
              <a:cs typeface="Trebuchet MS"/>
            </a:rPr>
            <a:t> </a:t>
          </a:r>
          <a:r>
            <a:rPr lang="en-US" spc="10">
              <a:latin typeface="Trebuchet MS"/>
              <a:cs typeface="Trebuchet MS"/>
            </a:rPr>
            <a:t>search </a:t>
          </a:r>
          <a:r>
            <a:rPr lang="en-US" spc="25">
              <a:latin typeface="Trebuchet MS"/>
              <a:cs typeface="Trebuchet MS"/>
            </a:rPr>
            <a:t>engine</a:t>
          </a:r>
          <a:r>
            <a:rPr lang="en-US" spc="-10">
              <a:latin typeface="Trebuchet MS"/>
              <a:cs typeface="Trebuchet MS"/>
            </a:rPr>
            <a:t> </a:t>
          </a:r>
          <a:r>
            <a:rPr lang="en-US" spc="-20">
              <a:latin typeface="Trebuchet MS"/>
              <a:cs typeface="Trebuchet MS"/>
            </a:rPr>
            <a:t>visibility,</a:t>
          </a:r>
          <a:r>
            <a:rPr lang="en-US" spc="-55">
              <a:latin typeface="Trebuchet MS"/>
              <a:cs typeface="Trebuchet MS"/>
            </a:rPr>
            <a:t> </a:t>
          </a:r>
          <a:r>
            <a:rPr lang="en-US" spc="20">
              <a:latin typeface="Trebuchet MS"/>
              <a:cs typeface="Trebuchet MS"/>
            </a:rPr>
            <a:t>including </a:t>
          </a:r>
          <a:r>
            <a:rPr lang="en-US" spc="10">
              <a:latin typeface="Trebuchet MS"/>
              <a:cs typeface="Trebuchet MS"/>
            </a:rPr>
            <a:t>customizable </a:t>
          </a:r>
          <a:r>
            <a:rPr lang="en-US" spc="5">
              <a:latin typeface="Trebuchet MS"/>
              <a:cs typeface="Trebuchet MS"/>
            </a:rPr>
            <a:t>meta </a:t>
          </a:r>
          <a:r>
            <a:rPr lang="en-US" spc="25">
              <a:latin typeface="Trebuchet MS"/>
              <a:cs typeface="Trebuchet MS"/>
            </a:rPr>
            <a:t>tags </a:t>
          </a:r>
          <a:r>
            <a:rPr lang="en-US" spc="55">
              <a:latin typeface="Trebuchet MS"/>
              <a:cs typeface="Trebuchet MS"/>
            </a:rPr>
            <a:t>and</a:t>
          </a:r>
          <a:r>
            <a:rPr lang="en-US" spc="-165">
              <a:latin typeface="Trebuchet MS"/>
              <a:cs typeface="Trebuchet MS"/>
            </a:rPr>
            <a:t> </a:t>
          </a:r>
          <a:r>
            <a:rPr lang="en-US">
              <a:latin typeface="Trebuchet MS"/>
              <a:cs typeface="Trebuchet MS"/>
            </a:rPr>
            <a:t>sitemaps.</a:t>
          </a:r>
          <a:endParaRPr lang="en-US">
            <a:latin typeface="+mn-lt"/>
          </a:endParaRPr>
        </a:p>
      </dgm:t>
    </dgm:pt>
    <dgm:pt modelId="{C33B8BEF-A818-4A2F-A99A-E2B29895E184}" type="sibTrans" cxnId="{770CA1CC-3DDD-451E-AE83-A71CA570260C}">
      <dgm:prSet/>
      <dgm:spPr/>
      <dgm:t>
        <a:bodyPr/>
        <a:lstStyle/>
        <a:p>
          <a:endParaRPr lang="en-US">
            <a:latin typeface="+mn-lt"/>
          </a:endParaRPr>
        </a:p>
      </dgm:t>
    </dgm:pt>
    <dgm:pt modelId="{8DE7CD45-B7C0-432E-B819-6A7D97E31315}" type="parTrans" cxnId="{770CA1CC-3DDD-451E-AE83-A71CA570260C}">
      <dgm:prSet/>
      <dgm:spPr/>
      <dgm:t>
        <a:bodyPr/>
        <a:lstStyle/>
        <a:p>
          <a:endParaRPr lang="en-US" sz="1800">
            <a:latin typeface="+mn-lt"/>
          </a:endParaRPr>
        </a:p>
      </dgm:t>
    </dgm:pt>
    <dgm:pt modelId="{87BF7896-20EA-4E8F-B6F4-A34EC5C9CB50}">
      <dgm:prSet phldrT="[Text]"/>
      <dgm:spPr/>
      <dgm:t>
        <a:bodyPr/>
        <a:lstStyle/>
        <a:p>
          <a:r>
            <a:rPr lang="en-US" b="0" spc="60">
              <a:latin typeface="Inconsolata"/>
              <a:cs typeface="Inconsolata"/>
            </a:rPr>
            <a:t>Social Media</a:t>
          </a:r>
          <a:r>
            <a:rPr lang="en-US" b="0" spc="195">
              <a:latin typeface="Inconsolata"/>
              <a:cs typeface="Inconsolata"/>
            </a:rPr>
            <a:t> </a:t>
          </a:r>
          <a:r>
            <a:rPr lang="en-US" b="0" spc="65">
              <a:latin typeface="Inconsolata"/>
              <a:cs typeface="Inconsolata"/>
            </a:rPr>
            <a:t>Integration</a:t>
          </a:r>
          <a:endParaRPr lang="en-US">
            <a:latin typeface="+mn-lt"/>
          </a:endParaRPr>
        </a:p>
      </dgm:t>
    </dgm:pt>
    <dgm:pt modelId="{D63CE73E-35DE-48C3-8753-7648BC953C0D}" type="sibTrans" cxnId="{92330C11-C197-4512-BDA4-8D8A69AF7D1C}">
      <dgm:prSet/>
      <dgm:spPr/>
      <dgm:t>
        <a:bodyPr/>
        <a:lstStyle/>
        <a:p>
          <a:endParaRPr lang="en-US">
            <a:latin typeface="+mn-lt"/>
          </a:endParaRPr>
        </a:p>
      </dgm:t>
    </dgm:pt>
    <dgm:pt modelId="{05E47BA5-F724-4AEE-9B5B-401F18E028E6}" type="parTrans" cxnId="{92330C11-C197-4512-BDA4-8D8A69AF7D1C}">
      <dgm:prSet/>
      <dgm:spPr/>
      <dgm:t>
        <a:bodyPr/>
        <a:lstStyle/>
        <a:p>
          <a:endParaRPr lang="en-US" sz="1800">
            <a:latin typeface="+mn-lt"/>
          </a:endParaRPr>
        </a:p>
      </dgm:t>
    </dgm:pt>
    <dgm:pt modelId="{C5090E31-4078-45B2-A869-CC0643BDCFFF}" type="pres">
      <dgm:prSet presAssocID="{E5B2E815-0D19-41DC-B01B-4D608769620A}" presName="Name0" presStyleCnt="0">
        <dgm:presLayoutVars>
          <dgm:chMax/>
          <dgm:chPref/>
          <dgm:animLvl val="lvl"/>
        </dgm:presLayoutVars>
      </dgm:prSet>
      <dgm:spPr/>
    </dgm:pt>
    <dgm:pt modelId="{8A6351FF-FD14-4996-BCF8-634A7334FFD2}" type="pres">
      <dgm:prSet presAssocID="{4259F840-24E7-476F-9F30-482E46395856}" presName="composite1" presStyleCnt="0"/>
      <dgm:spPr/>
    </dgm:pt>
    <dgm:pt modelId="{7EEF500F-B2B5-45D3-8709-FA30B19FAB55}" type="pres">
      <dgm:prSet presAssocID="{4259F840-24E7-476F-9F30-482E46395856}" presName="parent1" presStyleLbl="alignNode1" presStyleIdx="0" presStyleCnt="3">
        <dgm:presLayoutVars>
          <dgm:chMax val="1"/>
          <dgm:chPref val="1"/>
          <dgm:bulletEnabled val="1"/>
        </dgm:presLayoutVars>
      </dgm:prSet>
      <dgm:spPr/>
    </dgm:pt>
    <dgm:pt modelId="{6CD8386A-3810-43D9-A7D7-6B1AA61CEDCD}" type="pres">
      <dgm:prSet presAssocID="{4259F840-24E7-476F-9F30-482E46395856}" presName="Childtext1" presStyleLbl="revTx" presStyleIdx="0" presStyleCnt="3">
        <dgm:presLayoutVars>
          <dgm:bulletEnabled val="1"/>
        </dgm:presLayoutVars>
      </dgm:prSet>
      <dgm:spPr/>
    </dgm:pt>
    <dgm:pt modelId="{040F9DDB-5979-4754-BF8C-F8AD3AA74ACD}" type="pres">
      <dgm:prSet presAssocID="{4259F840-24E7-476F-9F30-482E46395856}" presName="ConnectLine1" presStyleLbl="sibTrans1D1" presStyleIdx="0" presStyleCnt="3"/>
      <dgm:spPr>
        <a:noFill/>
        <a:ln w="6350" cap="flat" cmpd="sng" algn="ctr">
          <a:solidFill>
            <a:schemeClr val="accent5">
              <a:hueOff val="0"/>
              <a:satOff val="0"/>
              <a:lumOff val="0"/>
              <a:alphaOff val="0"/>
            </a:schemeClr>
          </a:solidFill>
          <a:prstDash val="dash"/>
          <a:miter lim="800000"/>
        </a:ln>
        <a:effectLst/>
      </dgm:spPr>
    </dgm:pt>
    <dgm:pt modelId="{9C40CC4A-537F-412B-ABDC-5BBBB461F476}" type="pres">
      <dgm:prSet presAssocID="{4259F840-24E7-476F-9F30-482E46395856}" presName="ConnectLineEnd1" presStyleLbl="lnNode1" presStyleIdx="0" presStyleCnt="3"/>
      <dgm:spPr/>
    </dgm:pt>
    <dgm:pt modelId="{040F518F-5754-4981-83A2-5CAB67442249}" type="pres">
      <dgm:prSet presAssocID="{4259F840-24E7-476F-9F30-482E46395856}" presName="EmptyPane1" presStyleCnt="0"/>
      <dgm:spPr/>
    </dgm:pt>
    <dgm:pt modelId="{5B3B91F2-ED63-488E-B001-8DBBD6FA9A7E}" type="pres">
      <dgm:prSet presAssocID="{DCC444A4-F20A-48F5-A61E-47BFFF185A57}" presName="spaceBetweenRectangles1" presStyleCnt="0"/>
      <dgm:spPr/>
    </dgm:pt>
    <dgm:pt modelId="{148315B0-90BD-4494-BA64-DB4FEFCD0422}" type="pres">
      <dgm:prSet presAssocID="{E4033A39-DCC4-4038-9562-AEDDBBB37A99}" presName="composite1" presStyleCnt="0"/>
      <dgm:spPr/>
    </dgm:pt>
    <dgm:pt modelId="{59E9E14E-0AEC-46AB-A9B9-E0CA43AED6F8}" type="pres">
      <dgm:prSet presAssocID="{E4033A39-DCC4-4038-9562-AEDDBBB37A99}" presName="parent1" presStyleLbl="alignNode1" presStyleIdx="1" presStyleCnt="3">
        <dgm:presLayoutVars>
          <dgm:chMax val="1"/>
          <dgm:chPref val="1"/>
          <dgm:bulletEnabled val="1"/>
        </dgm:presLayoutVars>
      </dgm:prSet>
      <dgm:spPr/>
    </dgm:pt>
    <dgm:pt modelId="{16BC59EA-421D-47C4-AB3A-763F0233A740}" type="pres">
      <dgm:prSet presAssocID="{E4033A39-DCC4-4038-9562-AEDDBBB37A99}" presName="Childtext1" presStyleLbl="revTx" presStyleIdx="1" presStyleCnt="3">
        <dgm:presLayoutVars>
          <dgm:bulletEnabled val="1"/>
        </dgm:presLayoutVars>
      </dgm:prSet>
      <dgm:spPr/>
    </dgm:pt>
    <dgm:pt modelId="{63A54373-D621-4AC2-89C0-ABFF27C45795}" type="pres">
      <dgm:prSet presAssocID="{E4033A39-DCC4-4038-9562-AEDDBBB37A99}" presName="ConnectLine1" presStyleLbl="sibTrans1D1" presStyleIdx="1" presStyleCnt="3"/>
      <dgm:spPr>
        <a:noFill/>
        <a:ln w="6350" cap="flat" cmpd="sng" algn="ctr">
          <a:solidFill>
            <a:schemeClr val="accent5">
              <a:hueOff val="180003"/>
              <a:satOff val="4346"/>
              <a:lumOff val="-20980"/>
              <a:alphaOff val="0"/>
            </a:schemeClr>
          </a:solidFill>
          <a:prstDash val="dash"/>
          <a:miter lim="800000"/>
        </a:ln>
        <a:effectLst/>
      </dgm:spPr>
    </dgm:pt>
    <dgm:pt modelId="{E26DCD91-16B2-4FD2-A753-21B5E0400653}" type="pres">
      <dgm:prSet presAssocID="{E4033A39-DCC4-4038-9562-AEDDBBB37A99}" presName="ConnectLineEnd1" presStyleLbl="lnNode1" presStyleIdx="1" presStyleCnt="3"/>
      <dgm:spPr/>
    </dgm:pt>
    <dgm:pt modelId="{A8813D23-B2B3-4121-887F-D14CBC8D8AE3}" type="pres">
      <dgm:prSet presAssocID="{E4033A39-DCC4-4038-9562-AEDDBBB37A99}" presName="EmptyPane1" presStyleCnt="0"/>
      <dgm:spPr/>
    </dgm:pt>
    <dgm:pt modelId="{F23482DF-98CE-47C0-9A7E-47BEC5557A72}" type="pres">
      <dgm:prSet presAssocID="{80AB0E5B-0C58-465D-A545-5B21133D2849}" presName="spaceBetweenRectangles1" presStyleCnt="0"/>
      <dgm:spPr/>
    </dgm:pt>
    <dgm:pt modelId="{8D6915F9-151B-4B9E-835D-5F6ED96482ED}" type="pres">
      <dgm:prSet presAssocID="{87BF7896-20EA-4E8F-B6F4-A34EC5C9CB50}" presName="composite1" presStyleCnt="0"/>
      <dgm:spPr/>
    </dgm:pt>
    <dgm:pt modelId="{09ED0B82-CFBC-406D-92C1-277174F0A9B0}" type="pres">
      <dgm:prSet presAssocID="{87BF7896-20EA-4E8F-B6F4-A34EC5C9CB50}" presName="parent1" presStyleLbl="alignNode1" presStyleIdx="2" presStyleCnt="3">
        <dgm:presLayoutVars>
          <dgm:chMax val="1"/>
          <dgm:chPref val="1"/>
          <dgm:bulletEnabled val="1"/>
        </dgm:presLayoutVars>
      </dgm:prSet>
      <dgm:spPr/>
    </dgm:pt>
    <dgm:pt modelId="{1AD9A412-8348-4692-A1EF-D76FFEAF7F34}" type="pres">
      <dgm:prSet presAssocID="{87BF7896-20EA-4E8F-B6F4-A34EC5C9CB50}" presName="Childtext1" presStyleLbl="revTx" presStyleIdx="2" presStyleCnt="3">
        <dgm:presLayoutVars>
          <dgm:bulletEnabled val="1"/>
        </dgm:presLayoutVars>
      </dgm:prSet>
      <dgm:spPr/>
    </dgm:pt>
    <dgm:pt modelId="{95816B78-2119-42D8-9DF8-19DC189F55D3}" type="pres">
      <dgm:prSet presAssocID="{87BF7896-20EA-4E8F-B6F4-A34EC5C9CB50}" presName="ConnectLine1" presStyleLbl="sibTrans1D1" presStyleIdx="2" presStyleCnt="3"/>
      <dgm:spPr>
        <a:noFill/>
        <a:ln w="6350" cap="flat" cmpd="sng" algn="ctr">
          <a:solidFill>
            <a:schemeClr val="accent5">
              <a:hueOff val="360006"/>
              <a:satOff val="8692"/>
              <a:lumOff val="-41961"/>
              <a:alphaOff val="0"/>
            </a:schemeClr>
          </a:solidFill>
          <a:prstDash val="dash"/>
          <a:miter lim="800000"/>
        </a:ln>
        <a:effectLst/>
      </dgm:spPr>
    </dgm:pt>
    <dgm:pt modelId="{5A357D66-F4D7-4706-AC1F-7CF0312AFA76}" type="pres">
      <dgm:prSet presAssocID="{87BF7896-20EA-4E8F-B6F4-A34EC5C9CB50}" presName="ConnectLineEnd1" presStyleLbl="lnNode1" presStyleIdx="2" presStyleCnt="3"/>
      <dgm:spPr/>
    </dgm:pt>
    <dgm:pt modelId="{B17DCABF-0513-4420-B703-1C608C615563}" type="pres">
      <dgm:prSet presAssocID="{87BF7896-20EA-4E8F-B6F4-A34EC5C9CB50}" presName="EmptyPane1" presStyleCnt="0"/>
      <dgm:spPr/>
    </dgm:pt>
  </dgm:ptLst>
  <dgm:cxnLst>
    <dgm:cxn modelId="{92330C11-C197-4512-BDA4-8D8A69AF7D1C}" srcId="{E5B2E815-0D19-41DC-B01B-4D608769620A}" destId="{87BF7896-20EA-4E8F-B6F4-A34EC5C9CB50}" srcOrd="2" destOrd="0" parTransId="{05E47BA5-F724-4AEE-9B5B-401F18E028E6}" sibTransId="{D63CE73E-35DE-48C3-8753-7648BC953C0D}"/>
    <dgm:cxn modelId="{D5D21524-EBEA-4FF7-B0BA-1EFF30FC6B98}" type="presOf" srcId="{87BF7896-20EA-4E8F-B6F4-A34EC5C9CB50}" destId="{09ED0B82-CFBC-406D-92C1-277174F0A9B0}" srcOrd="0" destOrd="0" presId="urn:microsoft.com/office/officeart/2016/7/layout/RoundedRectangleTimeline"/>
    <dgm:cxn modelId="{4089EA5E-627B-4813-A0EC-D830B2D54D49}" type="presOf" srcId="{B54C8F6C-BE1E-4EAB-B7A0-48DE01FFAA36}" destId="{6CD8386A-3810-43D9-A7D7-6B1AA61CEDCD}" srcOrd="0" destOrd="0" presId="urn:microsoft.com/office/officeart/2016/7/layout/RoundedRectangleTimeline"/>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4AC34964-7CD2-46E9-80A9-08A48CECB798}" type="presOf" srcId="{4259F840-24E7-476F-9F30-482E46395856}" destId="{7EEF500F-B2B5-45D3-8709-FA30B19FAB55}" srcOrd="0" destOrd="0" presId="urn:microsoft.com/office/officeart/2016/7/layout/RoundedRectangleTimeline"/>
    <dgm:cxn modelId="{7E3C625A-63E6-48DE-BF4D-C491AE939E9A}" type="presOf" srcId="{43CBB0A2-9D75-4264-8A30-3E8974B40658}" destId="{1AD9A412-8348-4692-A1EF-D76FFEAF7F34}" srcOrd="0" destOrd="0" presId="urn:microsoft.com/office/officeart/2016/7/layout/RoundedRectangleTimeline"/>
    <dgm:cxn modelId="{4D2DF581-8128-4440-9E51-29109DC6ED52}" srcId="{87BF7896-20EA-4E8F-B6F4-A34EC5C9CB50}" destId="{43CBB0A2-9D75-4264-8A30-3E8974B40658}" srcOrd="0" destOrd="0" parTransId="{F806E590-5F8E-48A1-96AC-9E738290D2ED}" sibTransId="{20F77EFB-335C-4BC3-AD95-8421EDF343E6}"/>
    <dgm:cxn modelId="{B7F9C39A-0A7F-4BAE-B0B5-5DE276D6F2D8}" type="presOf" srcId="{E4033A39-DCC4-4038-9562-AEDDBBB37A99}" destId="{59E9E14E-0AEC-46AB-A9B9-E0CA43AED6F8}" srcOrd="0" destOrd="0" presId="urn:microsoft.com/office/officeart/2016/7/layout/RoundedRectangleTimeline"/>
    <dgm:cxn modelId="{770CA1CC-3DDD-451E-AE83-A71CA570260C}" srcId="{4259F840-24E7-476F-9F30-482E46395856}" destId="{B54C8F6C-BE1E-4EAB-B7A0-48DE01FFAA36}" srcOrd="0" destOrd="0" parTransId="{8DE7CD45-B7C0-432E-B819-6A7D97E31315}" sibTransId="{C33B8BEF-A818-4A2F-A99A-E2B29895E184}"/>
    <dgm:cxn modelId="{0D36CCCD-54E6-41B2-83BE-BE41845E44F8}" type="presOf" srcId="{E5B2E815-0D19-41DC-B01B-4D608769620A}" destId="{C5090E31-4078-45B2-A869-CC0643BDCFFF}" srcOrd="0" destOrd="0" presId="urn:microsoft.com/office/officeart/2016/7/layout/RoundedRectangleTimeline"/>
    <dgm:cxn modelId="{42EE41D1-3C16-4937-BB38-B076896C09A0}" srcId="{E5B2E815-0D19-41DC-B01B-4D608769620A}" destId="{4259F840-24E7-476F-9F30-482E46395856}" srcOrd="0" destOrd="0" parTransId="{FCE8068D-7E50-4749-A8D0-ADEDAC5637B3}" sibTransId="{DCC444A4-F20A-48F5-A61E-47BFFF185A57}"/>
    <dgm:cxn modelId="{79C7D5D1-D383-4A51-833C-876662B9E360}" type="presOf" srcId="{A4C0B4E4-70AD-4901-9E3F-7EA25DD6DAA1}" destId="{16BC59EA-421D-47C4-AB3A-763F0233A740}" srcOrd="0" destOrd="0" presId="urn:microsoft.com/office/officeart/2016/7/layout/RoundedRectangleTimeline"/>
    <dgm:cxn modelId="{DFEEC8B5-BA6A-4E2E-8DD1-827F55A68676}" type="presParOf" srcId="{C5090E31-4078-45B2-A869-CC0643BDCFFF}" destId="{8A6351FF-FD14-4996-BCF8-634A7334FFD2}" srcOrd="0" destOrd="0" presId="urn:microsoft.com/office/officeart/2016/7/layout/RoundedRectangleTimeline"/>
    <dgm:cxn modelId="{544FA8DD-FF64-45AF-BA57-E36ABA07BAE7}" type="presParOf" srcId="{8A6351FF-FD14-4996-BCF8-634A7334FFD2}" destId="{7EEF500F-B2B5-45D3-8709-FA30B19FAB55}" srcOrd="0" destOrd="0" presId="urn:microsoft.com/office/officeart/2016/7/layout/RoundedRectangleTimeline"/>
    <dgm:cxn modelId="{57045297-CA2C-4C78-9DE7-BC1BDE9A42E2}" type="presParOf" srcId="{8A6351FF-FD14-4996-BCF8-634A7334FFD2}" destId="{6CD8386A-3810-43D9-A7D7-6B1AA61CEDCD}" srcOrd="1" destOrd="0" presId="urn:microsoft.com/office/officeart/2016/7/layout/RoundedRectangleTimeline"/>
    <dgm:cxn modelId="{B6D1B80F-C5B0-48A8-96ED-B44DD1D06D17}" type="presParOf" srcId="{8A6351FF-FD14-4996-BCF8-634A7334FFD2}" destId="{040F9DDB-5979-4754-BF8C-F8AD3AA74ACD}" srcOrd="2" destOrd="0" presId="urn:microsoft.com/office/officeart/2016/7/layout/RoundedRectangleTimeline"/>
    <dgm:cxn modelId="{7BEB2F06-BB32-4F02-9CB1-932A83E2C661}" type="presParOf" srcId="{8A6351FF-FD14-4996-BCF8-634A7334FFD2}" destId="{9C40CC4A-537F-412B-ABDC-5BBBB461F476}" srcOrd="3" destOrd="0" presId="urn:microsoft.com/office/officeart/2016/7/layout/RoundedRectangleTimeline"/>
    <dgm:cxn modelId="{4B499886-C838-42E5-95F5-99CCA67D243B}" type="presParOf" srcId="{8A6351FF-FD14-4996-BCF8-634A7334FFD2}" destId="{040F518F-5754-4981-83A2-5CAB67442249}" srcOrd="4" destOrd="0" presId="urn:microsoft.com/office/officeart/2016/7/layout/RoundedRectangleTimeline"/>
    <dgm:cxn modelId="{3F2E709E-9C06-468E-9203-B51DD4EBB8E9}" type="presParOf" srcId="{C5090E31-4078-45B2-A869-CC0643BDCFFF}" destId="{5B3B91F2-ED63-488E-B001-8DBBD6FA9A7E}" srcOrd="1" destOrd="0" presId="urn:microsoft.com/office/officeart/2016/7/layout/RoundedRectangleTimeline"/>
    <dgm:cxn modelId="{5616D378-9BF0-40FB-9B3B-ACAE35FB042A}" type="presParOf" srcId="{C5090E31-4078-45B2-A869-CC0643BDCFFF}" destId="{148315B0-90BD-4494-BA64-DB4FEFCD0422}" srcOrd="2" destOrd="0" presId="urn:microsoft.com/office/officeart/2016/7/layout/RoundedRectangleTimeline"/>
    <dgm:cxn modelId="{CB1E08CE-0AFE-44B5-8A3E-E6509E774A3C}" type="presParOf" srcId="{148315B0-90BD-4494-BA64-DB4FEFCD0422}" destId="{59E9E14E-0AEC-46AB-A9B9-E0CA43AED6F8}" srcOrd="0" destOrd="0" presId="urn:microsoft.com/office/officeart/2016/7/layout/RoundedRectangleTimeline"/>
    <dgm:cxn modelId="{E52969E9-0E56-4658-8412-07396098649B}" type="presParOf" srcId="{148315B0-90BD-4494-BA64-DB4FEFCD0422}" destId="{16BC59EA-421D-47C4-AB3A-763F0233A740}" srcOrd="1" destOrd="0" presId="urn:microsoft.com/office/officeart/2016/7/layout/RoundedRectangleTimeline"/>
    <dgm:cxn modelId="{716B6385-549A-4B56-8DE9-B2524B599AF6}" type="presParOf" srcId="{148315B0-90BD-4494-BA64-DB4FEFCD0422}" destId="{63A54373-D621-4AC2-89C0-ABFF27C45795}" srcOrd="2" destOrd="0" presId="urn:microsoft.com/office/officeart/2016/7/layout/RoundedRectangleTimeline"/>
    <dgm:cxn modelId="{84B9361B-C245-4E3E-839B-417E302A6D21}" type="presParOf" srcId="{148315B0-90BD-4494-BA64-DB4FEFCD0422}" destId="{E26DCD91-16B2-4FD2-A753-21B5E0400653}" srcOrd="3" destOrd="0" presId="urn:microsoft.com/office/officeart/2016/7/layout/RoundedRectangleTimeline"/>
    <dgm:cxn modelId="{D284A837-2FC3-4E47-9B6F-150EA1ABB8E6}" type="presParOf" srcId="{148315B0-90BD-4494-BA64-DB4FEFCD0422}" destId="{A8813D23-B2B3-4121-887F-D14CBC8D8AE3}" srcOrd="4" destOrd="0" presId="urn:microsoft.com/office/officeart/2016/7/layout/RoundedRectangleTimeline"/>
    <dgm:cxn modelId="{90AB8AB0-C90C-43D6-90C2-86060364B38B}" type="presParOf" srcId="{C5090E31-4078-45B2-A869-CC0643BDCFFF}" destId="{F23482DF-98CE-47C0-9A7E-47BEC5557A72}" srcOrd="3" destOrd="0" presId="urn:microsoft.com/office/officeart/2016/7/layout/RoundedRectangleTimeline"/>
    <dgm:cxn modelId="{8D2FED7A-C278-4B24-B575-564518B84747}" type="presParOf" srcId="{C5090E31-4078-45B2-A869-CC0643BDCFFF}" destId="{8D6915F9-151B-4B9E-835D-5F6ED96482ED}" srcOrd="4" destOrd="0" presId="urn:microsoft.com/office/officeart/2016/7/layout/RoundedRectangleTimeline"/>
    <dgm:cxn modelId="{234F5107-998C-4994-A163-399326948B9A}" type="presParOf" srcId="{8D6915F9-151B-4B9E-835D-5F6ED96482ED}" destId="{09ED0B82-CFBC-406D-92C1-277174F0A9B0}" srcOrd="0" destOrd="0" presId="urn:microsoft.com/office/officeart/2016/7/layout/RoundedRectangleTimeline"/>
    <dgm:cxn modelId="{EEA43A03-73C3-49E5-9940-EED89EF9B8FE}" type="presParOf" srcId="{8D6915F9-151B-4B9E-835D-5F6ED96482ED}" destId="{1AD9A412-8348-4692-A1EF-D76FFEAF7F34}" srcOrd="1" destOrd="0" presId="urn:microsoft.com/office/officeart/2016/7/layout/RoundedRectangleTimeline"/>
    <dgm:cxn modelId="{F70EE4C7-EB0F-48A1-95A4-FB2BBFEED06A}" type="presParOf" srcId="{8D6915F9-151B-4B9E-835D-5F6ED96482ED}" destId="{95816B78-2119-42D8-9DF8-19DC189F55D3}" srcOrd="2" destOrd="0" presId="urn:microsoft.com/office/officeart/2016/7/layout/RoundedRectangleTimeline"/>
    <dgm:cxn modelId="{91852663-94C6-4684-97E3-D20004AF71A4}" type="presParOf" srcId="{8D6915F9-151B-4B9E-835D-5F6ED96482ED}" destId="{5A357D66-F4D7-4706-AC1F-7CF0312AFA76}" srcOrd="3" destOrd="0" presId="urn:microsoft.com/office/officeart/2016/7/layout/RoundedRectangleTimeline"/>
    <dgm:cxn modelId="{A1D21FF1-4A28-415A-9B61-336F5C50F5E4}" type="presParOf" srcId="{8D6915F9-151B-4B9E-835D-5F6ED96482ED}" destId="{B17DCABF-0513-4420-B703-1C608C615563}"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EF500F-B2B5-45D3-8709-FA30B19FAB55}">
      <dsp:nvSpPr>
        <dsp:cNvPr id="0" name=""/>
        <dsp:cNvSpPr/>
      </dsp:nvSpPr>
      <dsp:spPr>
        <a:xfrm rot="16200000">
          <a:off x="2256414" y="1081525"/>
          <a:ext cx="517475" cy="3011706"/>
        </a:xfrm>
        <a:prstGeom prst="round2Same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1">
          <a:noAutofit/>
        </a:bodyPr>
        <a:lstStyle/>
        <a:p>
          <a:pPr marL="0" lvl="0" indent="0" algn="ctr" defTabSz="711200">
            <a:lnSpc>
              <a:spcPct val="90000"/>
            </a:lnSpc>
            <a:spcBef>
              <a:spcPct val="0"/>
            </a:spcBef>
            <a:spcAft>
              <a:spcPct val="35000"/>
            </a:spcAft>
            <a:buNone/>
          </a:pPr>
          <a:r>
            <a:rPr lang="en-US" sz="1600" b="0" kern="1200" spc="55">
              <a:latin typeface="Inconsolata"/>
              <a:cs typeface="Inconsolata"/>
            </a:rPr>
            <a:t>SEO</a:t>
          </a:r>
          <a:r>
            <a:rPr lang="en-US" sz="1600" b="0" kern="1200" spc="125">
              <a:latin typeface="Inconsolata"/>
              <a:cs typeface="Inconsolata"/>
            </a:rPr>
            <a:t> </a:t>
          </a:r>
          <a:r>
            <a:rPr lang="en-US" sz="1600" b="0" kern="1200" spc="65">
              <a:latin typeface="Inconsolata"/>
              <a:cs typeface="Inconsolata"/>
            </a:rPr>
            <a:t>Optimization</a:t>
          </a:r>
          <a:endParaRPr lang="en-US" sz="1600" kern="1200">
            <a:latin typeface="+mn-lt"/>
          </a:endParaRPr>
        </a:p>
      </dsp:txBody>
      <dsp:txXfrm rot="5400000">
        <a:off x="1034560" y="2353902"/>
        <a:ext cx="2986445" cy="466953"/>
      </dsp:txXfrm>
    </dsp:sp>
    <dsp:sp modelId="{6CD8386A-3810-43D9-A7D7-6B1AA61CEDCD}">
      <dsp:nvSpPr>
        <dsp:cNvPr id="0" name=""/>
        <dsp:cNvSpPr/>
      </dsp:nvSpPr>
      <dsp:spPr>
        <a:xfrm>
          <a:off x="5397" y="0"/>
          <a:ext cx="5019510" cy="18111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1920" numCol="1" spcCol="1270" anchor="b" anchorCtr="1">
          <a:noAutofit/>
        </a:bodyPr>
        <a:lstStyle/>
        <a:p>
          <a:pPr marL="0" lvl="0" indent="0" algn="ctr" defTabSz="711200">
            <a:lnSpc>
              <a:spcPct val="90000"/>
            </a:lnSpc>
            <a:spcBef>
              <a:spcPct val="0"/>
            </a:spcBef>
            <a:spcAft>
              <a:spcPct val="35000"/>
            </a:spcAft>
            <a:buNone/>
          </a:pPr>
          <a:r>
            <a:rPr lang="en-US" sz="1600" kern="1200" spc="40">
              <a:latin typeface="Trebuchet MS"/>
              <a:cs typeface="Trebuchet MS"/>
            </a:rPr>
            <a:t>Shopify</a:t>
          </a:r>
          <a:r>
            <a:rPr lang="en-US" sz="1600" kern="1200" spc="-20">
              <a:latin typeface="Trebuchet MS"/>
              <a:cs typeface="Trebuchet MS"/>
            </a:rPr>
            <a:t> </a:t>
          </a:r>
          <a:r>
            <a:rPr lang="en-US" sz="1600" kern="1200" spc="30">
              <a:latin typeface="Trebuchet MS"/>
              <a:cs typeface="Trebuchet MS"/>
            </a:rPr>
            <a:t>provides</a:t>
          </a:r>
          <a:r>
            <a:rPr lang="en-US" sz="1600" kern="1200" spc="-55">
              <a:latin typeface="Trebuchet MS"/>
              <a:cs typeface="Trebuchet MS"/>
            </a:rPr>
            <a:t> </a:t>
          </a:r>
          <a:r>
            <a:rPr lang="en-US" sz="1600" kern="1200" spc="35">
              <a:latin typeface="Trebuchet MS"/>
              <a:cs typeface="Trebuchet MS"/>
            </a:rPr>
            <a:t>businesses</a:t>
          </a:r>
          <a:r>
            <a:rPr lang="en-US" sz="1600" kern="1200" spc="-60">
              <a:latin typeface="Trebuchet MS"/>
              <a:cs typeface="Trebuchet MS"/>
            </a:rPr>
            <a:t> </a:t>
          </a:r>
          <a:r>
            <a:rPr lang="en-US" sz="1600" kern="1200" spc="-5">
              <a:latin typeface="Trebuchet MS"/>
              <a:cs typeface="Trebuchet MS"/>
            </a:rPr>
            <a:t>with</a:t>
          </a:r>
          <a:r>
            <a:rPr lang="en-US" sz="1600" kern="1200" spc="10">
              <a:latin typeface="Trebuchet MS"/>
              <a:cs typeface="Trebuchet MS"/>
            </a:rPr>
            <a:t> </a:t>
          </a:r>
          <a:r>
            <a:rPr lang="en-US" sz="1600" kern="1200" spc="45">
              <a:latin typeface="Trebuchet MS"/>
              <a:cs typeface="Trebuchet MS"/>
            </a:rPr>
            <a:t>tools</a:t>
          </a:r>
          <a:r>
            <a:rPr lang="en-US" sz="1600" kern="1200" spc="-60">
              <a:latin typeface="Trebuchet MS"/>
              <a:cs typeface="Trebuchet MS"/>
            </a:rPr>
            <a:t> </a:t>
          </a:r>
          <a:r>
            <a:rPr lang="en-US" sz="1600" kern="1200" spc="25">
              <a:latin typeface="Trebuchet MS"/>
              <a:cs typeface="Trebuchet MS"/>
            </a:rPr>
            <a:t>to</a:t>
          </a:r>
          <a:r>
            <a:rPr lang="en-US" sz="1600" kern="1200" spc="10">
              <a:latin typeface="Trebuchet MS"/>
              <a:cs typeface="Trebuchet MS"/>
            </a:rPr>
            <a:t> optimize</a:t>
          </a:r>
          <a:r>
            <a:rPr lang="en-US" sz="1600" kern="1200" spc="-10">
              <a:latin typeface="Trebuchet MS"/>
              <a:cs typeface="Trebuchet MS"/>
            </a:rPr>
            <a:t> </a:t>
          </a:r>
          <a:r>
            <a:rPr lang="en-US" sz="1600" kern="1200" spc="10">
              <a:latin typeface="Trebuchet MS"/>
              <a:cs typeface="Trebuchet MS"/>
            </a:rPr>
            <a:t>their</a:t>
          </a:r>
          <a:r>
            <a:rPr lang="en-US" sz="1600" kern="1200" spc="-20">
              <a:latin typeface="Trebuchet MS"/>
              <a:cs typeface="Trebuchet MS"/>
            </a:rPr>
            <a:t> </a:t>
          </a:r>
          <a:r>
            <a:rPr lang="en-US" sz="1600" kern="1200" spc="30">
              <a:latin typeface="Trebuchet MS"/>
              <a:cs typeface="Trebuchet MS"/>
            </a:rPr>
            <a:t>store's</a:t>
          </a:r>
          <a:r>
            <a:rPr lang="en-US" sz="1600" kern="1200" spc="-60">
              <a:latin typeface="Trebuchet MS"/>
              <a:cs typeface="Trebuchet MS"/>
            </a:rPr>
            <a:t> </a:t>
          </a:r>
          <a:r>
            <a:rPr lang="en-US" sz="1600" kern="1200" spc="10">
              <a:latin typeface="Trebuchet MS"/>
              <a:cs typeface="Trebuchet MS"/>
            </a:rPr>
            <a:t>search </a:t>
          </a:r>
          <a:r>
            <a:rPr lang="en-US" sz="1600" kern="1200" spc="25">
              <a:latin typeface="Trebuchet MS"/>
              <a:cs typeface="Trebuchet MS"/>
            </a:rPr>
            <a:t>engine</a:t>
          </a:r>
          <a:r>
            <a:rPr lang="en-US" sz="1600" kern="1200" spc="-10">
              <a:latin typeface="Trebuchet MS"/>
              <a:cs typeface="Trebuchet MS"/>
            </a:rPr>
            <a:t> </a:t>
          </a:r>
          <a:r>
            <a:rPr lang="en-US" sz="1600" kern="1200" spc="-20">
              <a:latin typeface="Trebuchet MS"/>
              <a:cs typeface="Trebuchet MS"/>
            </a:rPr>
            <a:t>visibility,</a:t>
          </a:r>
          <a:r>
            <a:rPr lang="en-US" sz="1600" kern="1200" spc="-55">
              <a:latin typeface="Trebuchet MS"/>
              <a:cs typeface="Trebuchet MS"/>
            </a:rPr>
            <a:t> </a:t>
          </a:r>
          <a:r>
            <a:rPr lang="en-US" sz="1600" kern="1200" spc="20">
              <a:latin typeface="Trebuchet MS"/>
              <a:cs typeface="Trebuchet MS"/>
            </a:rPr>
            <a:t>including </a:t>
          </a:r>
          <a:r>
            <a:rPr lang="en-US" sz="1600" kern="1200" spc="10">
              <a:latin typeface="Trebuchet MS"/>
              <a:cs typeface="Trebuchet MS"/>
            </a:rPr>
            <a:t>customizable </a:t>
          </a:r>
          <a:r>
            <a:rPr lang="en-US" sz="1600" kern="1200" spc="5">
              <a:latin typeface="Trebuchet MS"/>
              <a:cs typeface="Trebuchet MS"/>
            </a:rPr>
            <a:t>meta </a:t>
          </a:r>
          <a:r>
            <a:rPr lang="en-US" sz="1600" kern="1200" spc="25">
              <a:latin typeface="Trebuchet MS"/>
              <a:cs typeface="Trebuchet MS"/>
            </a:rPr>
            <a:t>tags </a:t>
          </a:r>
          <a:r>
            <a:rPr lang="en-US" sz="1600" kern="1200" spc="55">
              <a:latin typeface="Trebuchet MS"/>
              <a:cs typeface="Trebuchet MS"/>
            </a:rPr>
            <a:t>and</a:t>
          </a:r>
          <a:r>
            <a:rPr lang="en-US" sz="1600" kern="1200" spc="-165">
              <a:latin typeface="Trebuchet MS"/>
              <a:cs typeface="Trebuchet MS"/>
            </a:rPr>
            <a:t> </a:t>
          </a:r>
          <a:r>
            <a:rPr lang="en-US" sz="1600" kern="1200">
              <a:latin typeface="Trebuchet MS"/>
              <a:cs typeface="Trebuchet MS"/>
            </a:rPr>
            <a:t>sitemaps.</a:t>
          </a:r>
          <a:endParaRPr lang="en-US" sz="1600" kern="1200">
            <a:latin typeface="+mn-lt"/>
          </a:endParaRPr>
        </a:p>
      </dsp:txBody>
      <dsp:txXfrm>
        <a:off x="5397" y="0"/>
        <a:ext cx="5019510" cy="1811165"/>
      </dsp:txXfrm>
    </dsp:sp>
    <dsp:sp modelId="{040F9DDB-5979-4754-BF8C-F8AD3AA74ACD}">
      <dsp:nvSpPr>
        <dsp:cNvPr id="0" name=""/>
        <dsp:cNvSpPr/>
      </dsp:nvSpPr>
      <dsp:spPr>
        <a:xfrm>
          <a:off x="2515152" y="1914660"/>
          <a:ext cx="0" cy="413980"/>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9C40CC4A-537F-412B-ABDC-5BBBB461F476}">
      <dsp:nvSpPr>
        <dsp:cNvPr id="0" name=""/>
        <dsp:cNvSpPr/>
      </dsp:nvSpPr>
      <dsp:spPr>
        <a:xfrm>
          <a:off x="2463404" y="1811165"/>
          <a:ext cx="103495" cy="103495"/>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E9E14E-0AEC-46AB-A9B9-E0CA43AED6F8}">
      <dsp:nvSpPr>
        <dsp:cNvPr id="0" name=""/>
        <dsp:cNvSpPr/>
      </dsp:nvSpPr>
      <dsp:spPr>
        <a:xfrm>
          <a:off x="4021005" y="2328641"/>
          <a:ext cx="3011706" cy="517475"/>
        </a:xfrm>
        <a:prstGeom prst="rect">
          <a:avLst/>
        </a:prstGeom>
        <a:solidFill>
          <a:schemeClr val="accent5">
            <a:hueOff val="180003"/>
            <a:satOff val="4346"/>
            <a:lumOff val="-20980"/>
            <a:alphaOff val="0"/>
          </a:schemeClr>
        </a:solidFill>
        <a:ln w="12700" cap="flat" cmpd="sng" algn="ctr">
          <a:solidFill>
            <a:schemeClr val="accent5">
              <a:hueOff val="180003"/>
              <a:satOff val="4346"/>
              <a:lumOff val="-20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1">
          <a:noAutofit/>
        </a:bodyPr>
        <a:lstStyle/>
        <a:p>
          <a:pPr marL="0" lvl="0" indent="0" algn="ctr" defTabSz="711200">
            <a:lnSpc>
              <a:spcPct val="90000"/>
            </a:lnSpc>
            <a:spcBef>
              <a:spcPct val="0"/>
            </a:spcBef>
            <a:spcAft>
              <a:spcPct val="35000"/>
            </a:spcAft>
            <a:buNone/>
          </a:pPr>
          <a:r>
            <a:rPr lang="en-US" sz="1600" b="0" kern="1200" spc="60">
              <a:latin typeface="Inconsolata"/>
              <a:cs typeface="Inconsolata"/>
            </a:rPr>
            <a:t>Email</a:t>
          </a:r>
          <a:r>
            <a:rPr lang="en-US" sz="1600" b="0" kern="1200" spc="125">
              <a:latin typeface="Inconsolata"/>
              <a:cs typeface="Inconsolata"/>
            </a:rPr>
            <a:t> </a:t>
          </a:r>
          <a:r>
            <a:rPr lang="en-US" sz="1600" b="0" kern="1200" spc="65">
              <a:latin typeface="Inconsolata"/>
              <a:cs typeface="Inconsolata"/>
            </a:rPr>
            <a:t>Campaigns</a:t>
          </a:r>
          <a:endParaRPr lang="en-US" sz="1600" kern="1200">
            <a:latin typeface="+mn-lt"/>
          </a:endParaRPr>
        </a:p>
      </dsp:txBody>
      <dsp:txXfrm>
        <a:off x="4021005" y="2328641"/>
        <a:ext cx="3011706" cy="517475"/>
      </dsp:txXfrm>
    </dsp:sp>
    <dsp:sp modelId="{16BC59EA-421D-47C4-AB3A-763F0233A740}">
      <dsp:nvSpPr>
        <dsp:cNvPr id="0" name=""/>
        <dsp:cNvSpPr/>
      </dsp:nvSpPr>
      <dsp:spPr>
        <a:xfrm>
          <a:off x="3017103" y="3363592"/>
          <a:ext cx="5019510" cy="18111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1920" rIns="0" bIns="0" numCol="1" spcCol="1270" anchor="t" anchorCtr="1">
          <a:noAutofit/>
        </a:bodyPr>
        <a:lstStyle/>
        <a:p>
          <a:pPr marL="0" lvl="0" indent="0" algn="ctr" defTabSz="711200">
            <a:lnSpc>
              <a:spcPct val="90000"/>
            </a:lnSpc>
            <a:spcBef>
              <a:spcPct val="0"/>
            </a:spcBef>
            <a:spcAft>
              <a:spcPct val="35000"/>
            </a:spcAft>
            <a:buNone/>
          </a:pPr>
          <a:r>
            <a:rPr lang="en-US" sz="1600" kern="1200" spc="50">
              <a:latin typeface="Trebuchet MS"/>
              <a:cs typeface="Trebuchet MS"/>
            </a:rPr>
            <a:t>Shopify's</a:t>
          </a:r>
          <a:r>
            <a:rPr lang="en-US" sz="1600" kern="1200" spc="-60">
              <a:latin typeface="Trebuchet MS"/>
              <a:cs typeface="Trebuchet MS"/>
            </a:rPr>
            <a:t> </a:t>
          </a:r>
          <a:r>
            <a:rPr lang="en-US" sz="1600" kern="1200" spc="5">
              <a:latin typeface="Trebuchet MS"/>
              <a:cs typeface="Trebuchet MS"/>
            </a:rPr>
            <a:t>email</a:t>
          </a:r>
          <a:r>
            <a:rPr lang="en-US" sz="1600" kern="1200" spc="-50">
              <a:latin typeface="Trebuchet MS"/>
              <a:cs typeface="Trebuchet MS"/>
            </a:rPr>
            <a:t> </a:t>
          </a:r>
          <a:r>
            <a:rPr lang="en-US" sz="1600" kern="1200" spc="20">
              <a:latin typeface="Trebuchet MS"/>
              <a:cs typeface="Trebuchet MS"/>
            </a:rPr>
            <a:t>campaign</a:t>
          </a:r>
          <a:r>
            <a:rPr lang="en-US" sz="1600" kern="1200" spc="5">
              <a:latin typeface="Trebuchet MS"/>
              <a:cs typeface="Trebuchet MS"/>
            </a:rPr>
            <a:t> </a:t>
          </a:r>
          <a:r>
            <a:rPr lang="en-US" sz="1600" kern="1200" spc="45">
              <a:latin typeface="Trebuchet MS"/>
              <a:cs typeface="Trebuchet MS"/>
            </a:rPr>
            <a:t>tool</a:t>
          </a:r>
          <a:r>
            <a:rPr lang="en-US" sz="1600" kern="1200" spc="-45">
              <a:latin typeface="Trebuchet MS"/>
              <a:cs typeface="Trebuchet MS"/>
            </a:rPr>
            <a:t> </a:t>
          </a:r>
          <a:r>
            <a:rPr lang="en-US" sz="1600" kern="1200" spc="20">
              <a:latin typeface="Trebuchet MS"/>
              <a:cs typeface="Trebuchet MS"/>
            </a:rPr>
            <a:t>allows</a:t>
          </a:r>
          <a:r>
            <a:rPr lang="en-US" sz="1600" kern="1200" spc="-60">
              <a:latin typeface="Trebuchet MS"/>
              <a:cs typeface="Trebuchet MS"/>
            </a:rPr>
            <a:t> </a:t>
          </a:r>
          <a:r>
            <a:rPr lang="en-US" sz="1600" kern="1200" spc="35">
              <a:latin typeface="Trebuchet MS"/>
              <a:cs typeface="Trebuchet MS"/>
            </a:rPr>
            <a:t>businesses</a:t>
          </a:r>
          <a:r>
            <a:rPr lang="en-US" sz="1600" kern="1200" spc="-60">
              <a:latin typeface="Trebuchet MS"/>
              <a:cs typeface="Trebuchet MS"/>
            </a:rPr>
            <a:t> </a:t>
          </a:r>
          <a:r>
            <a:rPr lang="en-US" sz="1600" kern="1200" spc="25">
              <a:latin typeface="Trebuchet MS"/>
              <a:cs typeface="Trebuchet MS"/>
            </a:rPr>
            <a:t>to</a:t>
          </a:r>
          <a:r>
            <a:rPr lang="en-US" sz="1600" kern="1200" spc="5">
              <a:latin typeface="Trebuchet MS"/>
              <a:cs typeface="Trebuchet MS"/>
            </a:rPr>
            <a:t> </a:t>
          </a:r>
          <a:r>
            <a:rPr lang="en-US" sz="1600" kern="1200" spc="25">
              <a:latin typeface="Trebuchet MS"/>
              <a:cs typeface="Trebuchet MS"/>
            </a:rPr>
            <a:t>design</a:t>
          </a:r>
          <a:r>
            <a:rPr lang="en-US" sz="1600" kern="1200" spc="10">
              <a:latin typeface="Trebuchet MS"/>
              <a:cs typeface="Trebuchet MS"/>
            </a:rPr>
            <a:t> </a:t>
          </a:r>
          <a:r>
            <a:rPr lang="en-US" sz="1600" kern="1200" spc="55">
              <a:latin typeface="Trebuchet MS"/>
              <a:cs typeface="Trebuchet MS"/>
            </a:rPr>
            <a:t>and</a:t>
          </a:r>
          <a:r>
            <a:rPr lang="en-US" sz="1600" kern="1200" spc="-10">
              <a:latin typeface="Trebuchet MS"/>
              <a:cs typeface="Trebuchet MS"/>
            </a:rPr>
            <a:t> </a:t>
          </a:r>
          <a:r>
            <a:rPr lang="en-US" sz="1600" kern="1200" spc="45">
              <a:latin typeface="Trebuchet MS"/>
              <a:cs typeface="Trebuchet MS"/>
            </a:rPr>
            <a:t>send</a:t>
          </a:r>
          <a:r>
            <a:rPr lang="en-US" sz="1600" kern="1200" spc="-10">
              <a:latin typeface="Trebuchet MS"/>
              <a:cs typeface="Trebuchet MS"/>
            </a:rPr>
            <a:t> </a:t>
          </a:r>
          <a:r>
            <a:rPr lang="en-US" sz="1600" kern="1200" spc="-5">
              <a:latin typeface="Trebuchet MS"/>
              <a:cs typeface="Trebuchet MS"/>
            </a:rPr>
            <a:t>newsletters,</a:t>
          </a:r>
          <a:r>
            <a:rPr lang="en-US" sz="1600" kern="1200" spc="-50">
              <a:latin typeface="Trebuchet MS"/>
              <a:cs typeface="Trebuchet MS"/>
            </a:rPr>
            <a:t> </a:t>
          </a:r>
          <a:r>
            <a:rPr lang="en-US" sz="1600" kern="1200" spc="60">
              <a:latin typeface="Trebuchet MS"/>
              <a:cs typeface="Trebuchet MS"/>
            </a:rPr>
            <a:t>abandoned</a:t>
          </a:r>
          <a:r>
            <a:rPr lang="en-US" sz="1600" kern="1200" spc="-10">
              <a:latin typeface="Trebuchet MS"/>
              <a:cs typeface="Trebuchet MS"/>
            </a:rPr>
            <a:t> </a:t>
          </a:r>
          <a:r>
            <a:rPr lang="en-US" sz="1600" kern="1200" spc="-5">
              <a:latin typeface="Trebuchet MS"/>
              <a:cs typeface="Trebuchet MS"/>
            </a:rPr>
            <a:t>cart </a:t>
          </a:r>
          <a:r>
            <a:rPr lang="en-US" sz="1600" kern="1200" spc="-20">
              <a:latin typeface="Trebuchet MS"/>
              <a:cs typeface="Trebuchet MS"/>
            </a:rPr>
            <a:t>emails, </a:t>
          </a:r>
          <a:r>
            <a:rPr lang="en-US" sz="1600" kern="1200" spc="55">
              <a:latin typeface="Trebuchet MS"/>
              <a:cs typeface="Trebuchet MS"/>
            </a:rPr>
            <a:t>and</a:t>
          </a:r>
          <a:r>
            <a:rPr lang="en-US" sz="1600" kern="1200" spc="-60">
              <a:latin typeface="Trebuchet MS"/>
              <a:cs typeface="Trebuchet MS"/>
            </a:rPr>
            <a:t> </a:t>
          </a:r>
          <a:r>
            <a:rPr lang="en-US" sz="1600" kern="1200" spc="-30">
              <a:latin typeface="Trebuchet MS"/>
              <a:cs typeface="Trebuchet MS"/>
            </a:rPr>
            <a:t>more.</a:t>
          </a:r>
          <a:endParaRPr lang="en-US" sz="1600" kern="1200">
            <a:latin typeface="+mn-lt"/>
          </a:endParaRPr>
        </a:p>
      </dsp:txBody>
      <dsp:txXfrm>
        <a:off x="3017103" y="3363592"/>
        <a:ext cx="5019510" cy="1811165"/>
      </dsp:txXfrm>
    </dsp:sp>
    <dsp:sp modelId="{63A54373-D621-4AC2-89C0-ABFF27C45795}">
      <dsp:nvSpPr>
        <dsp:cNvPr id="0" name=""/>
        <dsp:cNvSpPr/>
      </dsp:nvSpPr>
      <dsp:spPr>
        <a:xfrm>
          <a:off x="5526858" y="2846116"/>
          <a:ext cx="0" cy="413980"/>
        </a:xfrm>
        <a:prstGeom prst="line">
          <a:avLst/>
        </a:prstGeom>
        <a:noFill/>
        <a:ln w="6350" cap="flat" cmpd="sng" algn="ctr">
          <a:solidFill>
            <a:schemeClr val="accent5">
              <a:hueOff val="180003"/>
              <a:satOff val="4346"/>
              <a:lumOff val="-20980"/>
              <a:alphaOff val="0"/>
            </a:schemeClr>
          </a:solidFill>
          <a:prstDash val="dash"/>
          <a:miter lim="800000"/>
        </a:ln>
        <a:effectLst/>
      </dsp:spPr>
      <dsp:style>
        <a:lnRef idx="1">
          <a:scrgbClr r="0" g="0" b="0"/>
        </a:lnRef>
        <a:fillRef idx="0">
          <a:scrgbClr r="0" g="0" b="0"/>
        </a:fillRef>
        <a:effectRef idx="0">
          <a:scrgbClr r="0" g="0" b="0"/>
        </a:effectRef>
        <a:fontRef idx="minor"/>
      </dsp:style>
    </dsp:sp>
    <dsp:sp modelId="{E26DCD91-16B2-4FD2-A753-21B5E0400653}">
      <dsp:nvSpPr>
        <dsp:cNvPr id="0" name=""/>
        <dsp:cNvSpPr/>
      </dsp:nvSpPr>
      <dsp:spPr>
        <a:xfrm>
          <a:off x="5475110" y="3260097"/>
          <a:ext cx="103495" cy="103495"/>
        </a:xfrm>
        <a:prstGeom prst="ellipse">
          <a:avLst/>
        </a:prstGeom>
        <a:solidFill>
          <a:schemeClr val="accent5">
            <a:hueOff val="180003"/>
            <a:satOff val="4346"/>
            <a:lumOff val="-20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9ED0B82-CFBC-406D-92C1-277174F0A9B0}">
      <dsp:nvSpPr>
        <dsp:cNvPr id="0" name=""/>
        <dsp:cNvSpPr/>
      </dsp:nvSpPr>
      <dsp:spPr>
        <a:xfrm rot="5400000">
          <a:off x="8279826" y="1081525"/>
          <a:ext cx="517475" cy="3011706"/>
        </a:xfrm>
        <a:prstGeom prst="round2SameRect">
          <a:avLst/>
        </a:prstGeom>
        <a:solidFill>
          <a:schemeClr val="accent5">
            <a:hueOff val="360006"/>
            <a:satOff val="8692"/>
            <a:lumOff val="-41961"/>
            <a:alphaOff val="0"/>
          </a:schemeClr>
        </a:solidFill>
        <a:ln w="12700" cap="flat" cmpd="sng" algn="ctr">
          <a:solidFill>
            <a:schemeClr val="accent5">
              <a:hueOff val="360006"/>
              <a:satOff val="8692"/>
              <a:lumOff val="-4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1">
          <a:noAutofit/>
        </a:bodyPr>
        <a:lstStyle/>
        <a:p>
          <a:pPr marL="0" lvl="0" indent="0" algn="ctr" defTabSz="711200">
            <a:lnSpc>
              <a:spcPct val="90000"/>
            </a:lnSpc>
            <a:spcBef>
              <a:spcPct val="0"/>
            </a:spcBef>
            <a:spcAft>
              <a:spcPct val="35000"/>
            </a:spcAft>
            <a:buNone/>
          </a:pPr>
          <a:r>
            <a:rPr lang="en-US" sz="1600" b="0" kern="1200" spc="60">
              <a:latin typeface="Inconsolata"/>
              <a:cs typeface="Inconsolata"/>
            </a:rPr>
            <a:t>Social Media</a:t>
          </a:r>
          <a:r>
            <a:rPr lang="en-US" sz="1600" b="0" kern="1200" spc="195">
              <a:latin typeface="Inconsolata"/>
              <a:cs typeface="Inconsolata"/>
            </a:rPr>
            <a:t> </a:t>
          </a:r>
          <a:r>
            <a:rPr lang="en-US" sz="1600" b="0" kern="1200" spc="65">
              <a:latin typeface="Inconsolata"/>
              <a:cs typeface="Inconsolata"/>
            </a:rPr>
            <a:t>Integration</a:t>
          </a:r>
          <a:endParaRPr lang="en-US" sz="1600" kern="1200">
            <a:latin typeface="+mn-lt"/>
          </a:endParaRPr>
        </a:p>
      </dsp:txBody>
      <dsp:txXfrm rot="-5400000">
        <a:off x="7032711" y="2353902"/>
        <a:ext cx="2986445" cy="466953"/>
      </dsp:txXfrm>
    </dsp:sp>
    <dsp:sp modelId="{1AD9A412-8348-4692-A1EF-D76FFEAF7F34}">
      <dsp:nvSpPr>
        <dsp:cNvPr id="0" name=""/>
        <dsp:cNvSpPr/>
      </dsp:nvSpPr>
      <dsp:spPr>
        <a:xfrm>
          <a:off x="6028809" y="0"/>
          <a:ext cx="5019510" cy="18111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1920" numCol="1" spcCol="1270" anchor="b" anchorCtr="1">
          <a:noAutofit/>
        </a:bodyPr>
        <a:lstStyle/>
        <a:p>
          <a:pPr marL="0" lvl="0" indent="0" algn="ctr" defTabSz="711200">
            <a:lnSpc>
              <a:spcPct val="90000"/>
            </a:lnSpc>
            <a:spcBef>
              <a:spcPct val="0"/>
            </a:spcBef>
            <a:spcAft>
              <a:spcPct val="35000"/>
            </a:spcAft>
            <a:buNone/>
          </a:pPr>
          <a:r>
            <a:rPr lang="en-US" sz="1600" kern="1200" spc="40">
              <a:latin typeface="Trebuchet MS"/>
              <a:cs typeface="Trebuchet MS"/>
            </a:rPr>
            <a:t>Shopify</a:t>
          </a:r>
          <a:r>
            <a:rPr lang="en-US" sz="1600" kern="1200" spc="-20">
              <a:latin typeface="Trebuchet MS"/>
              <a:cs typeface="Trebuchet MS"/>
            </a:rPr>
            <a:t> </a:t>
          </a:r>
          <a:r>
            <a:rPr lang="en-US" sz="1600" kern="1200" spc="10">
              <a:latin typeface="Trebuchet MS"/>
              <a:cs typeface="Trebuchet MS"/>
            </a:rPr>
            <a:t>integrates</a:t>
          </a:r>
          <a:r>
            <a:rPr lang="en-US" sz="1600" kern="1200" spc="-55">
              <a:latin typeface="Trebuchet MS"/>
              <a:cs typeface="Trebuchet MS"/>
            </a:rPr>
            <a:t> </a:t>
          </a:r>
          <a:r>
            <a:rPr lang="en-US" sz="1600" kern="1200" spc="-5">
              <a:latin typeface="Trebuchet MS"/>
              <a:cs typeface="Trebuchet MS"/>
            </a:rPr>
            <a:t>with</a:t>
          </a:r>
          <a:r>
            <a:rPr lang="en-US" sz="1600" kern="1200" spc="10">
              <a:latin typeface="Trebuchet MS"/>
              <a:cs typeface="Trebuchet MS"/>
            </a:rPr>
            <a:t> </a:t>
          </a:r>
          <a:r>
            <a:rPr lang="en-US" sz="1600" kern="1200" spc="35">
              <a:latin typeface="Trebuchet MS"/>
              <a:cs typeface="Trebuchet MS"/>
            </a:rPr>
            <a:t>popular</a:t>
          </a:r>
          <a:r>
            <a:rPr lang="en-US" sz="1600" kern="1200" spc="-25">
              <a:latin typeface="Trebuchet MS"/>
              <a:cs typeface="Trebuchet MS"/>
            </a:rPr>
            <a:t> </a:t>
          </a:r>
          <a:r>
            <a:rPr lang="en-US" sz="1600" kern="1200" spc="25">
              <a:latin typeface="Trebuchet MS"/>
              <a:cs typeface="Trebuchet MS"/>
            </a:rPr>
            <a:t>social</a:t>
          </a:r>
          <a:r>
            <a:rPr lang="en-US" sz="1600" kern="1200" spc="-45">
              <a:latin typeface="Trebuchet MS"/>
              <a:cs typeface="Trebuchet MS"/>
            </a:rPr>
            <a:t> </a:t>
          </a:r>
          <a:r>
            <a:rPr lang="en-US" sz="1600" kern="1200" spc="15">
              <a:latin typeface="Trebuchet MS"/>
              <a:cs typeface="Trebuchet MS"/>
            </a:rPr>
            <a:t>media</a:t>
          </a:r>
          <a:r>
            <a:rPr lang="en-US" sz="1600" kern="1200" spc="-15">
              <a:latin typeface="Trebuchet MS"/>
              <a:cs typeface="Trebuchet MS"/>
            </a:rPr>
            <a:t> </a:t>
          </a:r>
          <a:r>
            <a:rPr lang="en-US" sz="1600" kern="1200" spc="20">
              <a:latin typeface="Trebuchet MS"/>
              <a:cs typeface="Trebuchet MS"/>
            </a:rPr>
            <a:t>platforms</a:t>
          </a:r>
          <a:r>
            <a:rPr lang="en-US" sz="1600" kern="1200" spc="-55">
              <a:latin typeface="Trebuchet MS"/>
              <a:cs typeface="Trebuchet MS"/>
            </a:rPr>
            <a:t> </a:t>
          </a:r>
          <a:r>
            <a:rPr lang="en-US" sz="1600" kern="1200" spc="-15">
              <a:latin typeface="Trebuchet MS"/>
              <a:cs typeface="Trebuchet MS"/>
            </a:rPr>
            <a:t>like</a:t>
          </a:r>
          <a:r>
            <a:rPr lang="en-US" sz="1600" kern="1200" spc="-10">
              <a:latin typeface="Trebuchet MS"/>
              <a:cs typeface="Trebuchet MS"/>
            </a:rPr>
            <a:t> </a:t>
          </a:r>
          <a:r>
            <a:rPr lang="en-US" sz="1600" kern="1200" spc="25">
              <a:latin typeface="Trebuchet MS"/>
              <a:cs typeface="Trebuchet MS"/>
            </a:rPr>
            <a:t>Facebook</a:t>
          </a:r>
          <a:r>
            <a:rPr lang="en-US" sz="1600" kern="1200" spc="-45">
              <a:latin typeface="Trebuchet MS"/>
              <a:cs typeface="Trebuchet MS"/>
            </a:rPr>
            <a:t> </a:t>
          </a:r>
          <a:r>
            <a:rPr lang="en-US" sz="1600" kern="1200" spc="55">
              <a:latin typeface="Trebuchet MS"/>
              <a:cs typeface="Trebuchet MS"/>
            </a:rPr>
            <a:t>and</a:t>
          </a:r>
          <a:r>
            <a:rPr lang="en-US" sz="1600" kern="1200" spc="-5">
              <a:latin typeface="Trebuchet MS"/>
              <a:cs typeface="Trebuchet MS"/>
            </a:rPr>
            <a:t> </a:t>
          </a:r>
          <a:r>
            <a:rPr lang="en-US" sz="1600" kern="1200" spc="-10">
              <a:latin typeface="Trebuchet MS"/>
              <a:cs typeface="Trebuchet MS"/>
            </a:rPr>
            <a:t>Instagram,</a:t>
          </a:r>
          <a:r>
            <a:rPr lang="en-US" sz="1600" kern="1200" spc="-50">
              <a:latin typeface="Trebuchet MS"/>
              <a:cs typeface="Trebuchet MS"/>
            </a:rPr>
            <a:t> </a:t>
          </a:r>
          <a:r>
            <a:rPr lang="en-US" sz="1600" kern="1200" spc="15">
              <a:latin typeface="Trebuchet MS"/>
              <a:cs typeface="Trebuchet MS"/>
            </a:rPr>
            <a:t>allowing  </a:t>
          </a:r>
          <a:r>
            <a:rPr lang="en-US" sz="1600" kern="1200" spc="35">
              <a:latin typeface="Trebuchet MS"/>
              <a:cs typeface="Trebuchet MS"/>
            </a:rPr>
            <a:t>businesses</a:t>
          </a:r>
          <a:r>
            <a:rPr lang="en-US" sz="1600" kern="1200" spc="-65">
              <a:latin typeface="Trebuchet MS"/>
              <a:cs typeface="Trebuchet MS"/>
            </a:rPr>
            <a:t> </a:t>
          </a:r>
          <a:r>
            <a:rPr lang="en-US" sz="1600" kern="1200" spc="25">
              <a:latin typeface="Trebuchet MS"/>
              <a:cs typeface="Trebuchet MS"/>
            </a:rPr>
            <a:t>to</a:t>
          </a:r>
          <a:r>
            <a:rPr lang="en-US" sz="1600" kern="1200">
              <a:latin typeface="Trebuchet MS"/>
              <a:cs typeface="Trebuchet MS"/>
            </a:rPr>
            <a:t> </a:t>
          </a:r>
          <a:r>
            <a:rPr lang="en-US" sz="1600" kern="1200" spc="15">
              <a:latin typeface="Trebuchet MS"/>
              <a:cs typeface="Trebuchet MS"/>
            </a:rPr>
            <a:t>advertise</a:t>
          </a:r>
          <a:r>
            <a:rPr lang="en-US" sz="1600" kern="1200" spc="-20">
              <a:latin typeface="Trebuchet MS"/>
              <a:cs typeface="Trebuchet MS"/>
            </a:rPr>
            <a:t> </a:t>
          </a:r>
          <a:r>
            <a:rPr lang="en-US" sz="1600" kern="1200" spc="55">
              <a:latin typeface="Trebuchet MS"/>
              <a:cs typeface="Trebuchet MS"/>
            </a:rPr>
            <a:t>and</a:t>
          </a:r>
          <a:r>
            <a:rPr lang="en-US" sz="1600" kern="1200" spc="-15">
              <a:latin typeface="Trebuchet MS"/>
              <a:cs typeface="Trebuchet MS"/>
            </a:rPr>
            <a:t> </a:t>
          </a:r>
          <a:r>
            <a:rPr lang="en-US" sz="1600" kern="1200" spc="5">
              <a:latin typeface="Trebuchet MS"/>
              <a:cs typeface="Trebuchet MS"/>
            </a:rPr>
            <a:t>sell</a:t>
          </a:r>
          <a:r>
            <a:rPr lang="en-US" sz="1600" kern="1200" spc="-55">
              <a:latin typeface="Trebuchet MS"/>
              <a:cs typeface="Trebuchet MS"/>
            </a:rPr>
            <a:t> </a:t>
          </a:r>
          <a:r>
            <a:rPr lang="en-US" sz="1600" kern="1200" spc="30">
              <a:latin typeface="Trebuchet MS"/>
              <a:cs typeface="Trebuchet MS"/>
            </a:rPr>
            <a:t>products</a:t>
          </a:r>
          <a:r>
            <a:rPr lang="en-US" sz="1600" kern="1200" spc="-65">
              <a:latin typeface="Trebuchet MS"/>
              <a:cs typeface="Trebuchet MS"/>
            </a:rPr>
            <a:t> </a:t>
          </a:r>
          <a:r>
            <a:rPr lang="en-US" sz="1600" kern="1200" spc="-10">
              <a:latin typeface="Trebuchet MS"/>
              <a:cs typeface="Trebuchet MS"/>
            </a:rPr>
            <a:t>directly</a:t>
          </a:r>
          <a:r>
            <a:rPr lang="en-US" sz="1600" kern="1200" spc="-20">
              <a:latin typeface="Trebuchet MS"/>
              <a:cs typeface="Trebuchet MS"/>
            </a:rPr>
            <a:t> </a:t>
          </a:r>
          <a:r>
            <a:rPr lang="en-US" sz="1600" kern="1200" spc="25">
              <a:latin typeface="Trebuchet MS"/>
              <a:cs typeface="Trebuchet MS"/>
            </a:rPr>
            <a:t>to</a:t>
          </a:r>
          <a:r>
            <a:rPr lang="en-US" sz="1600" kern="1200">
              <a:latin typeface="Trebuchet MS"/>
              <a:cs typeface="Trebuchet MS"/>
            </a:rPr>
            <a:t> customers.</a:t>
          </a:r>
          <a:endParaRPr lang="en-US" sz="1600" kern="1200">
            <a:latin typeface="+mn-lt"/>
          </a:endParaRPr>
        </a:p>
      </dsp:txBody>
      <dsp:txXfrm>
        <a:off x="6028809" y="0"/>
        <a:ext cx="5019510" cy="1811165"/>
      </dsp:txXfrm>
    </dsp:sp>
    <dsp:sp modelId="{95816B78-2119-42D8-9DF8-19DC189F55D3}">
      <dsp:nvSpPr>
        <dsp:cNvPr id="0" name=""/>
        <dsp:cNvSpPr/>
      </dsp:nvSpPr>
      <dsp:spPr>
        <a:xfrm>
          <a:off x="8538564" y="1914660"/>
          <a:ext cx="0" cy="413980"/>
        </a:xfrm>
        <a:prstGeom prst="line">
          <a:avLst/>
        </a:prstGeom>
        <a:noFill/>
        <a:ln w="6350" cap="flat" cmpd="sng" algn="ctr">
          <a:solidFill>
            <a:schemeClr val="accent5">
              <a:hueOff val="360006"/>
              <a:satOff val="8692"/>
              <a:lumOff val="-41961"/>
              <a:alphaOff val="0"/>
            </a:schemeClr>
          </a:solidFill>
          <a:prstDash val="dash"/>
          <a:miter lim="800000"/>
        </a:ln>
        <a:effectLst/>
      </dsp:spPr>
      <dsp:style>
        <a:lnRef idx="1">
          <a:scrgbClr r="0" g="0" b="0"/>
        </a:lnRef>
        <a:fillRef idx="0">
          <a:scrgbClr r="0" g="0" b="0"/>
        </a:fillRef>
        <a:effectRef idx="0">
          <a:scrgbClr r="0" g="0" b="0"/>
        </a:effectRef>
        <a:fontRef idx="minor"/>
      </dsp:style>
    </dsp:sp>
    <dsp:sp modelId="{5A357D66-F4D7-4706-AC1F-7CF0312AFA76}">
      <dsp:nvSpPr>
        <dsp:cNvPr id="0" name=""/>
        <dsp:cNvSpPr/>
      </dsp:nvSpPr>
      <dsp:spPr>
        <a:xfrm>
          <a:off x="8486817" y="1811165"/>
          <a:ext cx="103495" cy="103495"/>
        </a:xfrm>
        <a:prstGeom prst="ellipse">
          <a:avLst/>
        </a:prstGeom>
        <a:solidFill>
          <a:schemeClr val="accent5">
            <a:hueOff val="360006"/>
            <a:satOff val="8692"/>
            <a:lumOff val="-4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4/30/2023</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jpeg>
</file>

<file path=ppt/media/image27.jpeg>
</file>

<file path=ppt/media/image3.png>
</file>

<file path=ppt/media/image4.png>
</file>

<file path=ppt/media/image5.jpe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4/30/2023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CCE34D-CFF1-4FFE-815B-D050E7ED2DFD}" type="slidenum">
              <a:rPr lang="en-US" smtClean="0"/>
              <a:t>7</a:t>
            </a:fld>
            <a:endParaRPr lang="en-US"/>
          </a:p>
        </p:txBody>
      </p:sp>
    </p:spTree>
    <p:extLst>
      <p:ext uri="{BB962C8B-B14F-4D97-AF65-F5344CB8AC3E}">
        <p14:creationId xmlns:p14="http://schemas.microsoft.com/office/powerpoint/2010/main" val="224311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12</a:t>
            </a:fld>
            <a:endParaRPr lang="en-US"/>
          </a:p>
        </p:txBody>
      </p:sp>
    </p:spTree>
    <p:extLst>
      <p:ext uri="{BB962C8B-B14F-4D97-AF65-F5344CB8AC3E}">
        <p14:creationId xmlns:p14="http://schemas.microsoft.com/office/powerpoint/2010/main" val="3963304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13</a:t>
            </a:fld>
            <a:endParaRPr lang="en-US"/>
          </a:p>
        </p:txBody>
      </p:sp>
    </p:spTree>
    <p:extLst>
      <p:ext uri="{BB962C8B-B14F-4D97-AF65-F5344CB8AC3E}">
        <p14:creationId xmlns:p14="http://schemas.microsoft.com/office/powerpoint/2010/main" val="514541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14</a:t>
            </a:fld>
            <a:endParaRPr lang="en-US"/>
          </a:p>
        </p:txBody>
      </p:sp>
    </p:spTree>
    <p:extLst>
      <p:ext uri="{BB962C8B-B14F-4D97-AF65-F5344CB8AC3E}">
        <p14:creationId xmlns:p14="http://schemas.microsoft.com/office/powerpoint/2010/main" val="404304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CCE34D-CFF1-4FFE-815B-D050E7ED2DFD}" type="slidenum">
              <a:rPr lang="en-US" smtClean="0"/>
              <a:t>16</a:t>
            </a:fld>
            <a:endParaRPr lang="en-US"/>
          </a:p>
        </p:txBody>
      </p:sp>
    </p:spTree>
    <p:extLst>
      <p:ext uri="{BB962C8B-B14F-4D97-AF65-F5344CB8AC3E}">
        <p14:creationId xmlns:p14="http://schemas.microsoft.com/office/powerpoint/2010/main" val="2233988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fld id="{4731BD19-1419-4BFA-B096-6DF6655C548E}" type="datetime1">
              <a:rPr lang="en-US" smtClean="0"/>
              <a:t>4/30/2023</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endParaRPr lang="en-US"/>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fld id="{87677353-D923-4A81-9DA6-452B7A42CB0B}" type="datetime1">
              <a:rPr lang="en-US" smtClean="0"/>
              <a:t>4/30/2023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endParaRPr lang="en-US"/>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fld id="{C4B6370C-276B-44F7-9272-E4F668D56FDB}" type="datetime1">
              <a:rPr lang="en-US" smtClean="0"/>
              <a:t>4/30/2023</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endParaRPr lang="en-US"/>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fld id="{FC647DED-5D2B-4191-8F9F-3C6014E2C1D1}" type="datetime1">
              <a:rPr lang="en-US" smtClean="0"/>
              <a:t>4/30/2023</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endParaRPr lang="en-US"/>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fld id="{358183AB-C3AC-427C-B8FB-0B05555FC409}" type="datetime1">
              <a:rPr lang="en-US" smtClean="0"/>
              <a:t>4/30/2023</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endParaRPr lang="en-US"/>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fld id="{D8BF715E-0080-4415-99A5-0D66758FB2E8}" type="datetime1">
              <a:rPr lang="en-US" smtClean="0"/>
              <a:t>4/30/2023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endParaRPr lang="en-US"/>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fld id="{24CB2EA3-C568-4EB3-911E-74ECBACC1849}" type="datetime1">
              <a:rPr lang="en-US" smtClean="0"/>
              <a:t>4/30/2023</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endParaRPr lang="en-US"/>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fld id="{759EC7AC-33C8-4C58-BEF1-6B6F6148E5A6}" type="datetime1">
              <a:rPr lang="en-US" smtClean="0"/>
              <a:t>4/30/2023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endParaRPr lang="en-US"/>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fld id="{5FD46884-154E-48BA-AEEA-9927DBE60460}" type="datetime1">
              <a:rPr lang="en-US" smtClean="0"/>
              <a:t>4/30/2023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endParaRPr lang="en-US"/>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2702AD9D-DBB2-4D21-A71E-3353842B39AF}" type="datetime1">
              <a:rPr lang="en-US" smtClean="0"/>
              <a:t>4/30/2023</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fld id="{670A38E0-58C4-4800-9A77-5CE8A815B2AE}" type="datetime1">
              <a:rPr lang="en-US" smtClean="0"/>
              <a:t>4/30/2023</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endParaRPr lang="en-US"/>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fld id="{6C2247C8-FF22-4683-AA9F-DD53E7678CB6}" type="datetime1">
              <a:rPr lang="en-US" smtClean="0"/>
              <a:t>4/30/2023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endParaRPr lang="en-US"/>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fld id="{3178AF97-2016-4B51-AD6A-DD4BFB922DB5}" type="datetime1">
              <a:rPr lang="en-US" smtClean="0"/>
              <a:t>4/30/2023</a:t>
            </a:fld>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endParaRPr lang="en-US"/>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fld id="{BA8976F5-8E89-4CB7-8A8B-29BA2F1E4DCB}" type="datetime1">
              <a:rPr lang="en-US" smtClean="0"/>
              <a:t>4/30/2023</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endParaRPr lang="en-US"/>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fld id="{918EB0DB-FECC-4F10-B4EB-1EFBEFC102B5}" type="datetime1">
              <a:rPr lang="en-US" smtClean="0"/>
              <a:t>4/30/2023</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hf hdr="0" ft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15.jpeg"/><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8.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1051551"/>
            <a:ext cx="3565524" cy="2384898"/>
          </a:xfrm>
        </p:spPr>
        <p:txBody>
          <a:bodyPr anchor="b" anchorCtr="0">
            <a:normAutofit/>
          </a:bodyPr>
          <a:lstStyle/>
          <a:p>
            <a:r>
              <a:rPr lang="en-US" dirty="0"/>
              <a:t>Shopify and Its Business Model</a:t>
            </a:r>
          </a:p>
        </p:txBody>
      </p:sp>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3" y="3568700"/>
            <a:ext cx="3565524" cy="1731963"/>
          </a:xfrm>
        </p:spPr>
        <p:txBody>
          <a:bodyPr>
            <a:normAutofit fontScale="70000" lnSpcReduction="20000"/>
          </a:bodyPr>
          <a:lstStyle/>
          <a:p>
            <a:r>
              <a:rPr lang="en-US" dirty="0">
                <a:latin typeface="Times New Roman" panose="02020603050405020304" pitchFamily="18" charset="0"/>
                <a:cs typeface="Times New Roman" panose="02020603050405020304" pitchFamily="18" charset="0"/>
              </a:rPr>
              <a:t>Presented by:</a:t>
            </a:r>
          </a:p>
          <a:p>
            <a:pPr marL="342900" indent="-342900">
              <a:lnSpc>
                <a:spcPct val="120000"/>
              </a:lnSpc>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Fatima Aftab</a:t>
            </a:r>
          </a:p>
          <a:p>
            <a:pPr marL="342900" indent="-342900">
              <a:lnSpc>
                <a:spcPct val="120000"/>
              </a:lnSpc>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Basit Iqbal</a:t>
            </a:r>
          </a:p>
          <a:p>
            <a:pPr marL="342900" indent="-342900">
              <a:lnSpc>
                <a:spcPct val="120000"/>
              </a:lnSpc>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Waleed Rasheed</a:t>
            </a:r>
          </a:p>
          <a:p>
            <a:endParaRPr lang="en-US" dirty="0"/>
          </a:p>
        </p:txBody>
      </p:sp>
      <p:pic>
        <p:nvPicPr>
          <p:cNvPr id="1028" name="Picture 4" descr="Shopify (SHOP) stock shocker: why ecommerce giants are struggling">
            <a:extLst>
              <a:ext uri="{FF2B5EF4-FFF2-40B4-BE49-F238E27FC236}">
                <a16:creationId xmlns:a16="http://schemas.microsoft.com/office/drawing/2014/main" id="{0605B755-5493-57B6-E0DA-288DC8918251}"/>
              </a:ext>
            </a:extLst>
          </p:cNvPr>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l="9253" r="9253"/>
          <a:stretch>
            <a:fillRect/>
          </a:stretch>
        </p:blipFill>
        <p:spPr bwMode="auto">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281428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01D7D1-F51C-EE68-6D5F-4EE578B49527}"/>
              </a:ext>
            </a:extLst>
          </p:cNvPr>
          <p:cNvSpPr>
            <a:spLocks noGrp="1"/>
          </p:cNvSpPr>
          <p:nvPr>
            <p:ph type="dt" sz="half" idx="10"/>
          </p:nvPr>
        </p:nvSpPr>
        <p:spPr/>
        <p:txBody>
          <a:bodyPr/>
          <a:lstStyle/>
          <a:p>
            <a:fld id="{D8BF715E-0080-4415-99A5-0D66758FB2E8}" type="datetime1">
              <a:rPr lang="en-US" smtClean="0"/>
              <a:t>4/30/2023</a:t>
            </a:fld>
            <a:endParaRPr lang="en-US"/>
          </a:p>
        </p:txBody>
      </p:sp>
      <p:sp>
        <p:nvSpPr>
          <p:cNvPr id="3" name="Slide Number Placeholder 2">
            <a:extLst>
              <a:ext uri="{FF2B5EF4-FFF2-40B4-BE49-F238E27FC236}">
                <a16:creationId xmlns:a16="http://schemas.microsoft.com/office/drawing/2014/main" id="{4DE16F46-9A9A-B4AF-E21A-6D35A941202F}"/>
              </a:ext>
            </a:extLst>
          </p:cNvPr>
          <p:cNvSpPr>
            <a:spLocks noGrp="1"/>
          </p:cNvSpPr>
          <p:nvPr>
            <p:ph type="sldNum" sz="quarter" idx="12"/>
          </p:nvPr>
        </p:nvSpPr>
        <p:spPr/>
        <p:txBody>
          <a:bodyPr/>
          <a:lstStyle/>
          <a:p>
            <a:fld id="{DBA1B0FB-D917-4C8C-928F-313BD683BF39}" type="slidenum">
              <a:rPr lang="en-US" smtClean="0"/>
              <a:t>10</a:t>
            </a:fld>
            <a:endParaRPr lang="en-US"/>
          </a:p>
        </p:txBody>
      </p:sp>
      <p:sp>
        <p:nvSpPr>
          <p:cNvPr id="4" name="TextBox 3">
            <a:extLst>
              <a:ext uri="{FF2B5EF4-FFF2-40B4-BE49-F238E27FC236}">
                <a16:creationId xmlns:a16="http://schemas.microsoft.com/office/drawing/2014/main" id="{9A9DCA13-6F2F-9A99-6EA3-2CCC1A66025E}"/>
              </a:ext>
            </a:extLst>
          </p:cNvPr>
          <p:cNvSpPr txBox="1"/>
          <p:nvPr/>
        </p:nvSpPr>
        <p:spPr>
          <a:xfrm>
            <a:off x="342900" y="196900"/>
            <a:ext cx="5478103" cy="830997"/>
          </a:xfrm>
          <a:prstGeom prst="rect">
            <a:avLst/>
          </a:prstGeom>
          <a:noFill/>
        </p:spPr>
        <p:txBody>
          <a:bodyPr wrap="none" rtlCol="0">
            <a:spAutoFit/>
          </a:bodyPr>
          <a:lstStyle/>
          <a:p>
            <a:r>
              <a:rPr lang="en-US" sz="4800" dirty="0">
                <a:solidFill>
                  <a:schemeClr val="bg2">
                    <a:lumMod val="25000"/>
                    <a:lumOff val="75000"/>
                  </a:schemeClr>
                </a:solidFill>
                <a:latin typeface="+mj-lt"/>
              </a:rPr>
              <a:t>Add-Ons &amp; Services</a:t>
            </a:r>
          </a:p>
        </p:txBody>
      </p:sp>
      <p:sp>
        <p:nvSpPr>
          <p:cNvPr id="5" name="TextBox 4">
            <a:extLst>
              <a:ext uri="{FF2B5EF4-FFF2-40B4-BE49-F238E27FC236}">
                <a16:creationId xmlns:a16="http://schemas.microsoft.com/office/drawing/2014/main" id="{3C49FD5E-223E-74B1-AD90-D3AE8A2BF535}"/>
              </a:ext>
            </a:extLst>
          </p:cNvPr>
          <p:cNvSpPr txBox="1"/>
          <p:nvPr/>
        </p:nvSpPr>
        <p:spPr>
          <a:xfrm>
            <a:off x="550863" y="1027897"/>
            <a:ext cx="1379865" cy="369332"/>
          </a:xfrm>
          <a:prstGeom prst="rect">
            <a:avLst/>
          </a:prstGeom>
          <a:noFill/>
        </p:spPr>
        <p:txBody>
          <a:bodyPr wrap="none" rtlCol="0">
            <a:spAutoFit/>
          </a:bodyPr>
          <a:lstStyle/>
          <a:p>
            <a:pPr marL="285750" indent="-285750">
              <a:buClr>
                <a:schemeClr val="tx1"/>
              </a:buClr>
              <a:buFont typeface="Gill Sans MT" panose="020B0502020104020203" pitchFamily="34" charset="0"/>
              <a:buChar char="∫"/>
            </a:pPr>
            <a:r>
              <a:rPr lang="en-US" dirty="0"/>
              <a:t>Add-Ons:</a:t>
            </a:r>
          </a:p>
        </p:txBody>
      </p:sp>
      <p:sp>
        <p:nvSpPr>
          <p:cNvPr id="6" name="TextBox 5">
            <a:extLst>
              <a:ext uri="{FF2B5EF4-FFF2-40B4-BE49-F238E27FC236}">
                <a16:creationId xmlns:a16="http://schemas.microsoft.com/office/drawing/2014/main" id="{7F0CE20B-C114-DBDB-0B2F-4DD74E9A3E62}"/>
              </a:ext>
            </a:extLst>
          </p:cNvPr>
          <p:cNvSpPr txBox="1"/>
          <p:nvPr/>
        </p:nvSpPr>
        <p:spPr>
          <a:xfrm>
            <a:off x="858700" y="1397229"/>
            <a:ext cx="10474599" cy="369332"/>
          </a:xfrm>
          <a:prstGeom prst="rect">
            <a:avLst/>
          </a:prstGeom>
          <a:noFill/>
        </p:spPr>
        <p:txBody>
          <a:bodyPr wrap="none" rtlCol="0">
            <a:spAutoFit/>
          </a:bodyPr>
          <a:lstStyle/>
          <a:p>
            <a:r>
              <a:rPr lang="en-US" b="0" i="0" dirty="0">
                <a:solidFill>
                  <a:srgbClr val="D1D5DB"/>
                </a:solidFill>
                <a:effectLst/>
              </a:rPr>
              <a:t>Add-ons in Shopify are extra features that customers can add to their online store to make it more functional</a:t>
            </a:r>
            <a:r>
              <a:rPr lang="en-US" b="0" i="0" dirty="0">
                <a:solidFill>
                  <a:srgbClr val="D1D5DB"/>
                </a:solidFill>
                <a:effectLst/>
                <a:latin typeface="Söhne"/>
              </a:rPr>
              <a:t>. </a:t>
            </a:r>
            <a:endParaRPr lang="en-US" dirty="0"/>
          </a:p>
        </p:txBody>
      </p:sp>
      <p:sp>
        <p:nvSpPr>
          <p:cNvPr id="7" name="TextBox 6">
            <a:extLst>
              <a:ext uri="{FF2B5EF4-FFF2-40B4-BE49-F238E27FC236}">
                <a16:creationId xmlns:a16="http://schemas.microsoft.com/office/drawing/2014/main" id="{94593965-F75B-83B1-16DC-CEBEA01DB1FA}"/>
              </a:ext>
            </a:extLst>
          </p:cNvPr>
          <p:cNvSpPr txBox="1"/>
          <p:nvPr/>
        </p:nvSpPr>
        <p:spPr>
          <a:xfrm>
            <a:off x="838063" y="1839515"/>
            <a:ext cx="1308371" cy="369332"/>
          </a:xfrm>
          <a:prstGeom prst="rect">
            <a:avLst/>
          </a:prstGeom>
          <a:noFill/>
        </p:spPr>
        <p:txBody>
          <a:bodyPr wrap="none" rtlCol="0">
            <a:spAutoFit/>
          </a:bodyPr>
          <a:lstStyle/>
          <a:p>
            <a:pPr marL="285750" indent="-285750">
              <a:buClr>
                <a:schemeClr val="tx1"/>
              </a:buClr>
              <a:buFont typeface="Arial" panose="020B0604020202020204" pitchFamily="34" charset="0"/>
              <a:buChar char="•"/>
            </a:pPr>
            <a:r>
              <a:rPr lang="en-US" i="1" u="sng" dirty="0"/>
              <a:t>Example</a:t>
            </a:r>
            <a:r>
              <a:rPr lang="en-US" u="sng" dirty="0"/>
              <a:t>:</a:t>
            </a:r>
          </a:p>
        </p:txBody>
      </p:sp>
      <p:sp>
        <p:nvSpPr>
          <p:cNvPr id="8" name="TextBox 7">
            <a:extLst>
              <a:ext uri="{FF2B5EF4-FFF2-40B4-BE49-F238E27FC236}">
                <a16:creationId xmlns:a16="http://schemas.microsoft.com/office/drawing/2014/main" id="{64E3C522-D680-E3B7-9E75-5A9DE84B4E3F}"/>
              </a:ext>
            </a:extLst>
          </p:cNvPr>
          <p:cNvSpPr txBox="1"/>
          <p:nvPr/>
        </p:nvSpPr>
        <p:spPr>
          <a:xfrm>
            <a:off x="1121590" y="2286280"/>
            <a:ext cx="10662739" cy="646331"/>
          </a:xfrm>
          <a:prstGeom prst="rect">
            <a:avLst/>
          </a:prstGeom>
          <a:noFill/>
        </p:spPr>
        <p:txBody>
          <a:bodyPr wrap="square" rtlCol="0">
            <a:spAutoFit/>
          </a:bodyPr>
          <a:lstStyle/>
          <a:p>
            <a:r>
              <a:rPr lang="en-US" b="0" i="0" dirty="0">
                <a:solidFill>
                  <a:srgbClr val="D1D5DB"/>
                </a:solidFill>
                <a:effectLst/>
              </a:rPr>
              <a:t>For example, if a customer wants to accept payments in multiple currencies, they can use a currency conversion add-on.</a:t>
            </a:r>
            <a:endParaRPr lang="en-US" dirty="0"/>
          </a:p>
        </p:txBody>
      </p:sp>
      <p:sp>
        <p:nvSpPr>
          <p:cNvPr id="9" name="TextBox 8">
            <a:extLst>
              <a:ext uri="{FF2B5EF4-FFF2-40B4-BE49-F238E27FC236}">
                <a16:creationId xmlns:a16="http://schemas.microsoft.com/office/drawing/2014/main" id="{C8D14F99-F226-AB6D-1781-EB7363B7CFDF}"/>
              </a:ext>
            </a:extLst>
          </p:cNvPr>
          <p:cNvSpPr txBox="1"/>
          <p:nvPr/>
        </p:nvSpPr>
        <p:spPr>
          <a:xfrm>
            <a:off x="550863" y="2932611"/>
            <a:ext cx="1291187" cy="369332"/>
          </a:xfrm>
          <a:prstGeom prst="rect">
            <a:avLst/>
          </a:prstGeom>
          <a:noFill/>
        </p:spPr>
        <p:txBody>
          <a:bodyPr wrap="none" rtlCol="0">
            <a:spAutoFit/>
          </a:bodyPr>
          <a:lstStyle/>
          <a:p>
            <a:pPr marL="285750" indent="-285750">
              <a:buClr>
                <a:schemeClr val="tx1"/>
              </a:buClr>
              <a:buFont typeface="Gill Sans MT" panose="020B0502020104020203" pitchFamily="34" charset="0"/>
              <a:buChar char="∫"/>
            </a:pPr>
            <a:r>
              <a:rPr lang="en-US" dirty="0"/>
              <a:t>Services:</a:t>
            </a:r>
          </a:p>
        </p:txBody>
      </p:sp>
      <p:sp>
        <p:nvSpPr>
          <p:cNvPr id="10" name="TextBox 9">
            <a:extLst>
              <a:ext uri="{FF2B5EF4-FFF2-40B4-BE49-F238E27FC236}">
                <a16:creationId xmlns:a16="http://schemas.microsoft.com/office/drawing/2014/main" id="{AF79B90E-CC36-EE28-F9B1-A2C8D7133E9D}"/>
              </a:ext>
            </a:extLst>
          </p:cNvPr>
          <p:cNvSpPr txBox="1"/>
          <p:nvPr/>
        </p:nvSpPr>
        <p:spPr>
          <a:xfrm>
            <a:off x="858700" y="3334311"/>
            <a:ext cx="11097080" cy="923330"/>
          </a:xfrm>
          <a:prstGeom prst="rect">
            <a:avLst/>
          </a:prstGeom>
          <a:noFill/>
        </p:spPr>
        <p:txBody>
          <a:bodyPr wrap="square" rtlCol="0">
            <a:spAutoFit/>
          </a:bodyPr>
          <a:lstStyle/>
          <a:p>
            <a:r>
              <a:rPr lang="en-US" b="0" i="0" dirty="0">
                <a:solidFill>
                  <a:srgbClr val="D1D5DB"/>
                </a:solidFill>
                <a:effectLst/>
              </a:rPr>
              <a:t>Services in Shopify are professional services that help customers build, launch, and grow their online businesses. This might include services like designing the online store, setting up marketing campaigns, or developing custom apps. Customers pay Shopify for these services either on a project basis or an ongoing basis.</a:t>
            </a:r>
            <a:endParaRPr lang="en-US" dirty="0"/>
          </a:p>
        </p:txBody>
      </p:sp>
      <p:sp>
        <p:nvSpPr>
          <p:cNvPr id="11" name="TextBox 10">
            <a:extLst>
              <a:ext uri="{FF2B5EF4-FFF2-40B4-BE49-F238E27FC236}">
                <a16:creationId xmlns:a16="http://schemas.microsoft.com/office/drawing/2014/main" id="{4B25B56C-721B-A34E-8156-9493DF2515AC}"/>
              </a:ext>
            </a:extLst>
          </p:cNvPr>
          <p:cNvSpPr txBox="1"/>
          <p:nvPr/>
        </p:nvSpPr>
        <p:spPr>
          <a:xfrm>
            <a:off x="858700" y="4290009"/>
            <a:ext cx="1308371" cy="369332"/>
          </a:xfrm>
          <a:prstGeom prst="rect">
            <a:avLst/>
          </a:prstGeom>
          <a:noFill/>
        </p:spPr>
        <p:txBody>
          <a:bodyPr wrap="none" rtlCol="0">
            <a:spAutoFit/>
          </a:bodyPr>
          <a:lstStyle/>
          <a:p>
            <a:pPr marL="285750" indent="-285750">
              <a:buClr>
                <a:schemeClr val="tx1"/>
              </a:buClr>
              <a:buFont typeface="Arial" panose="020B0604020202020204" pitchFamily="34" charset="0"/>
              <a:buChar char="•"/>
            </a:pPr>
            <a:r>
              <a:rPr lang="en-US" i="1" u="sng" dirty="0"/>
              <a:t>Example</a:t>
            </a:r>
            <a:r>
              <a:rPr lang="en-US" u="sng" dirty="0"/>
              <a:t>:</a:t>
            </a:r>
          </a:p>
        </p:txBody>
      </p:sp>
      <p:sp>
        <p:nvSpPr>
          <p:cNvPr id="12" name="TextBox 11">
            <a:extLst>
              <a:ext uri="{FF2B5EF4-FFF2-40B4-BE49-F238E27FC236}">
                <a16:creationId xmlns:a16="http://schemas.microsoft.com/office/drawing/2014/main" id="{6789E206-8E02-5C7A-9FB0-64052BCE8AB7}"/>
              </a:ext>
            </a:extLst>
          </p:cNvPr>
          <p:cNvSpPr txBox="1"/>
          <p:nvPr/>
        </p:nvSpPr>
        <p:spPr>
          <a:xfrm>
            <a:off x="1132078" y="4659854"/>
            <a:ext cx="10118604" cy="369332"/>
          </a:xfrm>
          <a:prstGeom prst="rect">
            <a:avLst/>
          </a:prstGeom>
          <a:noFill/>
        </p:spPr>
        <p:txBody>
          <a:bodyPr wrap="none" rtlCol="0">
            <a:spAutoFit/>
          </a:bodyPr>
          <a:lstStyle/>
          <a:p>
            <a:r>
              <a:rPr lang="en-US" b="0" i="0" dirty="0">
                <a:solidFill>
                  <a:srgbClr val="D1D5DB"/>
                </a:solidFill>
                <a:effectLst/>
              </a:rPr>
              <a:t>Store Design Services, Marketing Services, App Development Services, and Payment and Shipping Services</a:t>
            </a:r>
            <a:endParaRPr lang="en-US" dirty="0"/>
          </a:p>
        </p:txBody>
      </p:sp>
      <p:pic>
        <p:nvPicPr>
          <p:cNvPr id="13" name="Picture 12">
            <a:extLst>
              <a:ext uri="{FF2B5EF4-FFF2-40B4-BE49-F238E27FC236}">
                <a16:creationId xmlns:a16="http://schemas.microsoft.com/office/drawing/2014/main" id="{C68A8271-3AB0-47EC-0DBD-DFA8C998EACC}"/>
              </a:ext>
            </a:extLst>
          </p:cNvPr>
          <p:cNvPicPr>
            <a:picLocks noChangeAspect="1"/>
          </p:cNvPicPr>
          <p:nvPr/>
        </p:nvPicPr>
        <p:blipFill>
          <a:blip r:embed="rId2"/>
          <a:stretch>
            <a:fillRect/>
          </a:stretch>
        </p:blipFill>
        <p:spPr>
          <a:xfrm>
            <a:off x="0" y="5061554"/>
            <a:ext cx="12192000" cy="1783996"/>
          </a:xfrm>
          <a:prstGeom prst="rect">
            <a:avLst/>
          </a:prstGeom>
          <a:ln>
            <a:noFill/>
          </a:ln>
          <a:effectLst>
            <a:softEdge rad="112500"/>
          </a:effectLst>
        </p:spPr>
      </p:pic>
    </p:spTree>
    <p:extLst>
      <p:ext uri="{BB962C8B-B14F-4D97-AF65-F5344CB8AC3E}">
        <p14:creationId xmlns:p14="http://schemas.microsoft.com/office/powerpoint/2010/main" val="276778578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1000"/>
                                        <p:tgtEl>
                                          <p:spTgt spid="6">
                                            <p:txEl>
                                              <p:pRg st="0" end="0"/>
                                            </p:txEl>
                                          </p:spTgt>
                                        </p:tgtEl>
                                      </p:cBhvr>
                                    </p:animEffect>
                                    <p:anim calcmode="lin" valueType="num">
                                      <p:cBhvr>
                                        <p:cTn id="15"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animEffect transition="in" filter="fade">
                                      <p:cBhvr>
                                        <p:cTn id="21" dur="1000"/>
                                        <p:tgtEl>
                                          <p:spTgt spid="7">
                                            <p:txEl>
                                              <p:pRg st="0" end="0"/>
                                            </p:txEl>
                                          </p:spTgt>
                                        </p:tgtEl>
                                      </p:cBhvr>
                                    </p:animEffect>
                                    <p:anim calcmode="lin" valueType="num">
                                      <p:cBhvr>
                                        <p:cTn id="22"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8">
                                            <p:txEl>
                                              <p:pRg st="0" end="0"/>
                                            </p:txEl>
                                          </p:spTgt>
                                        </p:tgtEl>
                                        <p:attrNameLst>
                                          <p:attrName>style.visibility</p:attrName>
                                        </p:attrNameLst>
                                      </p:cBhvr>
                                      <p:to>
                                        <p:strVal val="visible"/>
                                      </p:to>
                                    </p:set>
                                    <p:animEffect transition="in" filter="fade">
                                      <p:cBhvr>
                                        <p:cTn id="28" dur="1000"/>
                                        <p:tgtEl>
                                          <p:spTgt spid="8">
                                            <p:txEl>
                                              <p:pRg st="0" end="0"/>
                                            </p:txEl>
                                          </p:spTgt>
                                        </p:tgtEl>
                                      </p:cBhvr>
                                    </p:animEffect>
                                    <p:anim calcmode="lin" valueType="num">
                                      <p:cBhvr>
                                        <p:cTn id="29"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9">
                                            <p:txEl>
                                              <p:pRg st="0" end="0"/>
                                            </p:txEl>
                                          </p:spTgt>
                                        </p:tgtEl>
                                        <p:attrNameLst>
                                          <p:attrName>style.visibility</p:attrName>
                                        </p:attrNameLst>
                                      </p:cBhvr>
                                      <p:to>
                                        <p:strVal val="visible"/>
                                      </p:to>
                                    </p:set>
                                    <p:animEffect transition="in" filter="fade">
                                      <p:cBhvr>
                                        <p:cTn id="35" dur="1000"/>
                                        <p:tgtEl>
                                          <p:spTgt spid="9">
                                            <p:txEl>
                                              <p:pRg st="0" end="0"/>
                                            </p:txEl>
                                          </p:spTgt>
                                        </p:tgtEl>
                                      </p:cBhvr>
                                    </p:animEffect>
                                    <p:anim calcmode="lin" valueType="num">
                                      <p:cBhvr>
                                        <p:cTn id="36"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0">
                                            <p:txEl>
                                              <p:pRg st="0" end="0"/>
                                            </p:txEl>
                                          </p:spTgt>
                                        </p:tgtEl>
                                        <p:attrNameLst>
                                          <p:attrName>style.visibility</p:attrName>
                                        </p:attrNameLst>
                                      </p:cBhvr>
                                      <p:to>
                                        <p:strVal val="visible"/>
                                      </p:to>
                                    </p:set>
                                    <p:animEffect transition="in" filter="fade">
                                      <p:cBhvr>
                                        <p:cTn id="42" dur="1000"/>
                                        <p:tgtEl>
                                          <p:spTgt spid="10">
                                            <p:txEl>
                                              <p:pRg st="0" end="0"/>
                                            </p:txEl>
                                          </p:spTgt>
                                        </p:tgtEl>
                                      </p:cBhvr>
                                    </p:animEffect>
                                    <p:anim calcmode="lin" valueType="num">
                                      <p:cBhvr>
                                        <p:cTn id="4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44"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11">
                                            <p:txEl>
                                              <p:pRg st="0" end="0"/>
                                            </p:txEl>
                                          </p:spTgt>
                                        </p:tgtEl>
                                        <p:attrNameLst>
                                          <p:attrName>style.visibility</p:attrName>
                                        </p:attrNameLst>
                                      </p:cBhvr>
                                      <p:to>
                                        <p:strVal val="visible"/>
                                      </p:to>
                                    </p:set>
                                    <p:animEffect transition="in" filter="fade">
                                      <p:cBhvr>
                                        <p:cTn id="49" dur="1000"/>
                                        <p:tgtEl>
                                          <p:spTgt spid="11">
                                            <p:txEl>
                                              <p:pRg st="0" end="0"/>
                                            </p:txEl>
                                          </p:spTgt>
                                        </p:tgtEl>
                                      </p:cBhvr>
                                    </p:animEffect>
                                    <p:anim calcmode="lin" valueType="num">
                                      <p:cBhvr>
                                        <p:cTn id="50"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51"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12">
                                            <p:txEl>
                                              <p:pRg st="0" end="0"/>
                                            </p:txEl>
                                          </p:spTgt>
                                        </p:tgtEl>
                                        <p:attrNameLst>
                                          <p:attrName>style.visibility</p:attrName>
                                        </p:attrNameLst>
                                      </p:cBhvr>
                                      <p:to>
                                        <p:strVal val="visible"/>
                                      </p:to>
                                    </p:set>
                                    <p:animEffect transition="in" filter="fade">
                                      <p:cBhvr>
                                        <p:cTn id="56" dur="1000"/>
                                        <p:tgtEl>
                                          <p:spTgt spid="12">
                                            <p:txEl>
                                              <p:pRg st="0" end="0"/>
                                            </p:txEl>
                                          </p:spTgt>
                                        </p:tgtEl>
                                      </p:cBhvr>
                                    </p:animEffect>
                                    <p:anim calcmode="lin" valueType="num">
                                      <p:cBhvr>
                                        <p:cTn id="57"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58" dur="10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194" name="Freeform: Shape 7174">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195" name="Oval 7176">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196" name="Oval 7178">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7197" name="Group 7180">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7198" name="Freeform: Shape 7181">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9" name="Freeform: Shape 7182">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200" name="Oval 7183">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201" name="Oval 7184">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7202" name="Rectangle 7186">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550863" y="441742"/>
            <a:ext cx="6953121" cy="642415"/>
          </a:xfrm>
        </p:spPr>
        <p:txBody>
          <a:bodyPr vert="horz" wrap="square" lIns="0" tIns="0" rIns="0" bIns="0" rtlCol="0" anchor="b" anchorCtr="0">
            <a:normAutofit fontScale="90000"/>
          </a:bodyPr>
          <a:lstStyle/>
          <a:p>
            <a:pPr>
              <a:lnSpc>
                <a:spcPct val="100000"/>
              </a:lnSpc>
            </a:pPr>
            <a:r>
              <a:rPr lang="en-US" sz="4400" kern="1200" dirty="0">
                <a:solidFill>
                  <a:schemeClr val="bg2">
                    <a:lumMod val="25000"/>
                    <a:lumOff val="75000"/>
                  </a:schemeClr>
                </a:solidFill>
                <a:latin typeface="+mj-lt"/>
                <a:ea typeface="+mj-ea"/>
                <a:cs typeface="+mj-cs"/>
              </a:rPr>
              <a:t>How Shopify users earn money</a:t>
            </a:r>
          </a:p>
        </p:txBody>
      </p:sp>
      <p:pic>
        <p:nvPicPr>
          <p:cNvPr id="7170" name="Picture 2" descr="6 Ideas To Earn Money From Home | Entrepreneur">
            <a:extLst>
              <a:ext uri="{FF2B5EF4-FFF2-40B4-BE49-F238E27FC236}">
                <a16:creationId xmlns:a16="http://schemas.microsoft.com/office/drawing/2014/main" id="{95881E85-D3CE-1870-199C-65D5B8BEFCCC}"/>
              </a:ext>
            </a:extLst>
          </p:cNvPr>
          <p:cNvPicPr>
            <a:picLocks noGrp="1" noChangeAspect="1" noChangeArrowheads="1"/>
          </p:cNvPicPr>
          <p:nvPr>
            <p:ph type="pic" sz="quarter" idx="13"/>
          </p:nvPr>
        </p:nvPicPr>
        <p:blipFill rotWithShape="1">
          <a:blip r:embed="rId2">
            <a:extLst>
              <a:ext uri="{28A0092B-C50C-407E-A947-70E740481C1C}">
                <a14:useLocalDpi xmlns:a14="http://schemas.microsoft.com/office/drawing/2010/main" val="0"/>
              </a:ext>
            </a:extLst>
          </a:blip>
          <a:srcRect l="31064" r="2185" b="-2"/>
          <a:stretch/>
        </p:blipFill>
        <p:spPr bwMode="auto">
          <a:xfrm>
            <a:off x="6508749" y="1004879"/>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noFill/>
          <a:extLst>
            <a:ext uri="{909E8E84-426E-40DD-AFC4-6F175D3DCCD1}">
              <a14:hiddenFill xmlns:a14="http://schemas.microsoft.com/office/drawing/2010/main">
                <a:solidFill>
                  <a:srgbClr val="FFFFFF"/>
                </a:solidFill>
              </a14:hiddenFill>
            </a:ext>
          </a:extLst>
        </p:spPr>
      </p:pic>
      <p:grpSp>
        <p:nvGrpSpPr>
          <p:cNvPr id="7203" name="Group 7188">
            <a:extLst>
              <a:ext uri="{FF2B5EF4-FFF2-40B4-BE49-F238E27FC236}">
                <a16:creationId xmlns:a16="http://schemas.microsoft.com/office/drawing/2014/main" id="{73840CF4-F848-4FE0-AEA6-C9E806911B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20950" y="549275"/>
            <a:ext cx="667802" cy="631474"/>
            <a:chOff x="10478914" y="1506691"/>
            <a:chExt cx="667802" cy="631474"/>
          </a:xfrm>
        </p:grpSpPr>
        <p:sp>
          <p:nvSpPr>
            <p:cNvPr id="7190" name="Freeform: Shape 7189">
              <a:extLst>
                <a:ext uri="{FF2B5EF4-FFF2-40B4-BE49-F238E27FC236}">
                  <a16:creationId xmlns:a16="http://schemas.microsoft.com/office/drawing/2014/main" id="{F4B46153-41DB-494F-9B08-EBCCF27283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204" name="Oval 7190">
              <a:extLst>
                <a:ext uri="{FF2B5EF4-FFF2-40B4-BE49-F238E27FC236}">
                  <a16:creationId xmlns:a16="http://schemas.microsoft.com/office/drawing/2014/main" id="{7B6D42DA-2D84-4A50-A359-7A5C651B1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193" name="Oval 7192">
            <a:extLst>
              <a:ext uri="{FF2B5EF4-FFF2-40B4-BE49-F238E27FC236}">
                <a16:creationId xmlns:a16="http://schemas.microsoft.com/office/drawing/2014/main" id="{94459D96-B947-4C7F-8BCA-915F8B07C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2954" y="5171203"/>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11</a:t>
            </a:fld>
            <a:endParaRPr lang="en-US">
              <a:solidFill>
                <a:schemeClr val="tx1">
                  <a:alpha val="80000"/>
                </a:schemeClr>
              </a:solidFill>
            </a:endParaRPr>
          </a:p>
        </p:txBody>
      </p:sp>
      <p:sp>
        <p:nvSpPr>
          <p:cNvPr id="7" name="Arrow: Right 6">
            <a:extLst>
              <a:ext uri="{FF2B5EF4-FFF2-40B4-BE49-F238E27FC236}">
                <a16:creationId xmlns:a16="http://schemas.microsoft.com/office/drawing/2014/main" id="{67D6ABB9-6C7A-AF73-983F-086F3E9C0FFD}"/>
              </a:ext>
            </a:extLst>
          </p:cNvPr>
          <p:cNvSpPr/>
          <p:nvPr/>
        </p:nvSpPr>
        <p:spPr>
          <a:xfrm>
            <a:off x="232294" y="1814878"/>
            <a:ext cx="6184661" cy="3427715"/>
          </a:xfrm>
          <a:prstGeom prst="rightArrow">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just"/>
            <a:endParaRPr lang="en-US" sz="1600" spc="40" dirty="0">
              <a:solidFill>
                <a:srgbClr val="D9D0E6"/>
              </a:solidFill>
              <a:latin typeface="Trebuchet MS"/>
              <a:cs typeface="Trebuchet MS"/>
            </a:endParaRPr>
          </a:p>
          <a:p>
            <a:pPr algn="just"/>
            <a:r>
              <a:rPr lang="en-US" sz="1600" spc="40" dirty="0">
                <a:solidFill>
                  <a:srgbClr val="D9D0E6"/>
                </a:solidFill>
                <a:latin typeface="Trebuchet MS"/>
                <a:cs typeface="Trebuchet MS"/>
              </a:rPr>
              <a:t>Shopify</a:t>
            </a:r>
            <a:r>
              <a:rPr lang="en-US" sz="1600" spc="-25" dirty="0">
                <a:solidFill>
                  <a:srgbClr val="D9D0E6"/>
                </a:solidFill>
                <a:latin typeface="Trebuchet MS"/>
                <a:cs typeface="Trebuchet MS"/>
              </a:rPr>
              <a:t> </a:t>
            </a:r>
            <a:r>
              <a:rPr lang="en-US" sz="1600" spc="25" dirty="0">
                <a:solidFill>
                  <a:srgbClr val="D9D0E6"/>
                </a:solidFill>
                <a:latin typeface="Trebuchet MS"/>
                <a:cs typeface="Trebuchet MS"/>
              </a:rPr>
              <a:t>users</a:t>
            </a:r>
            <a:r>
              <a:rPr lang="en-US" sz="1600" spc="-60" dirty="0">
                <a:solidFill>
                  <a:srgbClr val="D9D0E6"/>
                </a:solidFill>
                <a:latin typeface="Trebuchet MS"/>
                <a:cs typeface="Trebuchet MS"/>
              </a:rPr>
              <a:t> </a:t>
            </a:r>
            <a:r>
              <a:rPr lang="en-US" sz="1600" spc="20" dirty="0">
                <a:solidFill>
                  <a:srgbClr val="D9D0E6"/>
                </a:solidFill>
                <a:latin typeface="Trebuchet MS"/>
                <a:cs typeface="Trebuchet MS"/>
              </a:rPr>
              <a:t>earn</a:t>
            </a:r>
            <a:r>
              <a:rPr lang="en-US" sz="1600" spc="5" dirty="0">
                <a:solidFill>
                  <a:srgbClr val="D9D0E6"/>
                </a:solidFill>
                <a:latin typeface="Trebuchet MS"/>
                <a:cs typeface="Trebuchet MS"/>
              </a:rPr>
              <a:t> </a:t>
            </a:r>
            <a:r>
              <a:rPr lang="en-US" sz="1600" spc="35" dirty="0">
                <a:solidFill>
                  <a:srgbClr val="D9D0E6"/>
                </a:solidFill>
                <a:latin typeface="Trebuchet MS"/>
                <a:cs typeface="Trebuchet MS"/>
              </a:rPr>
              <a:t>money</a:t>
            </a:r>
            <a:r>
              <a:rPr lang="en-US" sz="1600" spc="-20" dirty="0">
                <a:solidFill>
                  <a:srgbClr val="D9D0E6"/>
                </a:solidFill>
                <a:latin typeface="Trebuchet MS"/>
                <a:cs typeface="Trebuchet MS"/>
              </a:rPr>
              <a:t> </a:t>
            </a:r>
            <a:r>
              <a:rPr lang="en-US" sz="1600" spc="30" dirty="0">
                <a:solidFill>
                  <a:srgbClr val="D9D0E6"/>
                </a:solidFill>
                <a:latin typeface="Trebuchet MS"/>
                <a:cs typeface="Trebuchet MS"/>
              </a:rPr>
              <a:t>by</a:t>
            </a:r>
            <a:r>
              <a:rPr lang="en-US" sz="1600" spc="-20" dirty="0">
                <a:solidFill>
                  <a:srgbClr val="D9D0E6"/>
                </a:solidFill>
                <a:latin typeface="Trebuchet MS"/>
                <a:cs typeface="Trebuchet MS"/>
              </a:rPr>
              <a:t> </a:t>
            </a:r>
            <a:r>
              <a:rPr lang="en-US" sz="1600" spc="15" dirty="0">
                <a:solidFill>
                  <a:srgbClr val="D9D0E6"/>
                </a:solidFill>
                <a:latin typeface="Trebuchet MS"/>
                <a:cs typeface="Trebuchet MS"/>
              </a:rPr>
              <a:t>setting</a:t>
            </a:r>
            <a:r>
              <a:rPr lang="en-US" sz="1600" spc="-55" dirty="0">
                <a:solidFill>
                  <a:srgbClr val="D9D0E6"/>
                </a:solidFill>
                <a:latin typeface="Trebuchet MS"/>
                <a:cs typeface="Trebuchet MS"/>
              </a:rPr>
              <a:t> </a:t>
            </a:r>
            <a:r>
              <a:rPr lang="en-US" sz="1600" spc="25" dirty="0">
                <a:solidFill>
                  <a:srgbClr val="D9D0E6"/>
                </a:solidFill>
                <a:latin typeface="Trebuchet MS"/>
                <a:cs typeface="Trebuchet MS"/>
              </a:rPr>
              <a:t>up</a:t>
            </a:r>
            <a:r>
              <a:rPr lang="en-US" sz="1600" spc="-5" dirty="0">
                <a:solidFill>
                  <a:srgbClr val="D9D0E6"/>
                </a:solidFill>
                <a:latin typeface="Trebuchet MS"/>
                <a:cs typeface="Trebuchet MS"/>
              </a:rPr>
              <a:t> </a:t>
            </a:r>
            <a:r>
              <a:rPr lang="en-US" sz="1600" spc="45" dirty="0">
                <a:solidFill>
                  <a:srgbClr val="D9D0E6"/>
                </a:solidFill>
                <a:latin typeface="Trebuchet MS"/>
                <a:cs typeface="Trebuchet MS"/>
              </a:rPr>
              <a:t>an</a:t>
            </a:r>
            <a:r>
              <a:rPr lang="en-US" sz="1600" spc="5" dirty="0">
                <a:solidFill>
                  <a:srgbClr val="D9D0E6"/>
                </a:solidFill>
                <a:latin typeface="Trebuchet MS"/>
                <a:cs typeface="Trebuchet MS"/>
              </a:rPr>
              <a:t> </a:t>
            </a:r>
            <a:r>
              <a:rPr lang="en-US" sz="1600" spc="35" dirty="0">
                <a:solidFill>
                  <a:srgbClr val="D9D0E6"/>
                </a:solidFill>
                <a:latin typeface="Trebuchet MS"/>
                <a:cs typeface="Trebuchet MS"/>
              </a:rPr>
              <a:t>online</a:t>
            </a:r>
            <a:r>
              <a:rPr lang="en-US" sz="1600" spc="-15" dirty="0">
                <a:solidFill>
                  <a:srgbClr val="D9D0E6"/>
                </a:solidFill>
                <a:latin typeface="Trebuchet MS"/>
                <a:cs typeface="Trebuchet MS"/>
              </a:rPr>
              <a:t> </a:t>
            </a:r>
            <a:r>
              <a:rPr lang="en-US" sz="1600" spc="10" dirty="0">
                <a:solidFill>
                  <a:srgbClr val="D9D0E6"/>
                </a:solidFill>
                <a:latin typeface="Trebuchet MS"/>
                <a:cs typeface="Trebuchet MS"/>
              </a:rPr>
              <a:t>store</a:t>
            </a:r>
            <a:r>
              <a:rPr lang="en-US" sz="1600" spc="-15" dirty="0">
                <a:solidFill>
                  <a:srgbClr val="D9D0E6"/>
                </a:solidFill>
                <a:latin typeface="Trebuchet MS"/>
                <a:cs typeface="Trebuchet MS"/>
              </a:rPr>
              <a:t> </a:t>
            </a:r>
            <a:r>
              <a:rPr lang="en-US" sz="1600" spc="55" dirty="0">
                <a:solidFill>
                  <a:srgbClr val="D9D0E6"/>
                </a:solidFill>
                <a:latin typeface="Trebuchet MS"/>
                <a:cs typeface="Trebuchet MS"/>
              </a:rPr>
              <a:t>and</a:t>
            </a:r>
            <a:r>
              <a:rPr lang="en-US" sz="1600" spc="-10" dirty="0">
                <a:solidFill>
                  <a:srgbClr val="D9D0E6"/>
                </a:solidFill>
                <a:latin typeface="Trebuchet MS"/>
                <a:cs typeface="Trebuchet MS"/>
              </a:rPr>
              <a:t> </a:t>
            </a:r>
            <a:r>
              <a:rPr lang="en-US" sz="1600" spc="10" dirty="0">
                <a:solidFill>
                  <a:srgbClr val="D9D0E6"/>
                </a:solidFill>
                <a:latin typeface="Trebuchet MS"/>
                <a:cs typeface="Trebuchet MS"/>
              </a:rPr>
              <a:t>selling </a:t>
            </a:r>
            <a:r>
              <a:rPr lang="en-US" sz="1600" spc="30" dirty="0">
                <a:solidFill>
                  <a:srgbClr val="D9D0E6"/>
                </a:solidFill>
                <a:latin typeface="Trebuchet MS"/>
                <a:cs typeface="Trebuchet MS"/>
              </a:rPr>
              <a:t>products</a:t>
            </a:r>
            <a:r>
              <a:rPr lang="en-US" sz="1600" spc="-65" dirty="0">
                <a:solidFill>
                  <a:srgbClr val="D9D0E6"/>
                </a:solidFill>
                <a:latin typeface="Trebuchet MS"/>
                <a:cs typeface="Trebuchet MS"/>
              </a:rPr>
              <a:t> </a:t>
            </a:r>
            <a:r>
              <a:rPr lang="en-US" sz="1600" spc="45" dirty="0">
                <a:solidFill>
                  <a:srgbClr val="D9D0E6"/>
                </a:solidFill>
                <a:latin typeface="Trebuchet MS"/>
                <a:cs typeface="Trebuchet MS"/>
              </a:rPr>
              <a:t>or</a:t>
            </a:r>
            <a:r>
              <a:rPr lang="en-US" sz="1600" spc="-30" dirty="0">
                <a:solidFill>
                  <a:srgbClr val="D9D0E6"/>
                </a:solidFill>
                <a:latin typeface="Trebuchet MS"/>
                <a:cs typeface="Trebuchet MS"/>
              </a:rPr>
              <a:t> </a:t>
            </a:r>
            <a:r>
              <a:rPr lang="en-US" sz="1600" spc="-10" dirty="0">
                <a:solidFill>
                  <a:srgbClr val="D9D0E6"/>
                </a:solidFill>
                <a:latin typeface="Trebuchet MS"/>
                <a:cs typeface="Trebuchet MS"/>
              </a:rPr>
              <a:t>services.</a:t>
            </a:r>
            <a:r>
              <a:rPr lang="en-US" sz="1600" spc="-60" dirty="0">
                <a:solidFill>
                  <a:srgbClr val="D9D0E6"/>
                </a:solidFill>
                <a:latin typeface="Trebuchet MS"/>
                <a:cs typeface="Trebuchet MS"/>
              </a:rPr>
              <a:t> </a:t>
            </a:r>
            <a:r>
              <a:rPr lang="en-US" sz="1600" spc="-5" dirty="0">
                <a:solidFill>
                  <a:srgbClr val="D9D0E6"/>
                </a:solidFill>
                <a:latin typeface="Trebuchet MS"/>
                <a:cs typeface="Trebuchet MS"/>
              </a:rPr>
              <a:t>They</a:t>
            </a:r>
            <a:r>
              <a:rPr lang="en-US" sz="1600" spc="-25" dirty="0">
                <a:solidFill>
                  <a:srgbClr val="D9D0E6"/>
                </a:solidFill>
                <a:latin typeface="Trebuchet MS"/>
                <a:cs typeface="Trebuchet MS"/>
              </a:rPr>
              <a:t> </a:t>
            </a:r>
            <a:r>
              <a:rPr lang="en-US" sz="1600" spc="30" dirty="0">
                <a:solidFill>
                  <a:srgbClr val="D9D0E6"/>
                </a:solidFill>
                <a:latin typeface="Trebuchet MS"/>
                <a:cs typeface="Trebuchet MS"/>
              </a:rPr>
              <a:t>can</a:t>
            </a:r>
            <a:r>
              <a:rPr lang="en-US" sz="1600" dirty="0">
                <a:solidFill>
                  <a:srgbClr val="D9D0E6"/>
                </a:solidFill>
                <a:latin typeface="Trebuchet MS"/>
                <a:cs typeface="Trebuchet MS"/>
              </a:rPr>
              <a:t> </a:t>
            </a:r>
            <a:r>
              <a:rPr lang="en-US" sz="1600" spc="10" dirty="0">
                <a:solidFill>
                  <a:srgbClr val="D9D0E6"/>
                </a:solidFill>
                <a:latin typeface="Trebuchet MS"/>
                <a:cs typeface="Trebuchet MS"/>
              </a:rPr>
              <a:t>customize</a:t>
            </a:r>
            <a:r>
              <a:rPr lang="en-US" sz="1600" spc="-20" dirty="0">
                <a:solidFill>
                  <a:srgbClr val="D9D0E6"/>
                </a:solidFill>
                <a:latin typeface="Trebuchet MS"/>
                <a:cs typeface="Trebuchet MS"/>
              </a:rPr>
              <a:t> </a:t>
            </a:r>
            <a:r>
              <a:rPr lang="en-US" sz="1600" spc="10" dirty="0">
                <a:solidFill>
                  <a:srgbClr val="D9D0E6"/>
                </a:solidFill>
                <a:latin typeface="Trebuchet MS"/>
                <a:cs typeface="Trebuchet MS"/>
              </a:rPr>
              <a:t>their</a:t>
            </a:r>
            <a:r>
              <a:rPr lang="en-US" sz="1600" spc="-30" dirty="0">
                <a:solidFill>
                  <a:srgbClr val="D9D0E6"/>
                </a:solidFill>
                <a:latin typeface="Trebuchet MS"/>
                <a:cs typeface="Trebuchet MS"/>
              </a:rPr>
              <a:t> </a:t>
            </a:r>
            <a:r>
              <a:rPr lang="en-US" sz="1600" spc="10" dirty="0">
                <a:solidFill>
                  <a:srgbClr val="D9D0E6"/>
                </a:solidFill>
                <a:latin typeface="Trebuchet MS"/>
                <a:cs typeface="Trebuchet MS"/>
              </a:rPr>
              <a:t>store</a:t>
            </a:r>
            <a:r>
              <a:rPr lang="en-US" sz="1600" spc="-20" dirty="0">
                <a:solidFill>
                  <a:srgbClr val="D9D0E6"/>
                </a:solidFill>
                <a:latin typeface="Trebuchet MS"/>
                <a:cs typeface="Trebuchet MS"/>
              </a:rPr>
              <a:t> </a:t>
            </a:r>
            <a:r>
              <a:rPr lang="en-US" sz="1600" spc="25" dirty="0">
                <a:solidFill>
                  <a:srgbClr val="D9D0E6"/>
                </a:solidFill>
                <a:latin typeface="Trebuchet MS"/>
                <a:cs typeface="Trebuchet MS"/>
              </a:rPr>
              <a:t>design</a:t>
            </a:r>
            <a:r>
              <a:rPr lang="en-US" sz="1600" dirty="0">
                <a:solidFill>
                  <a:srgbClr val="D9D0E6"/>
                </a:solidFill>
                <a:latin typeface="Trebuchet MS"/>
                <a:cs typeface="Trebuchet MS"/>
              </a:rPr>
              <a:t> </a:t>
            </a:r>
            <a:r>
              <a:rPr lang="en-US" sz="1600" spc="55" dirty="0">
                <a:solidFill>
                  <a:srgbClr val="D9D0E6"/>
                </a:solidFill>
                <a:latin typeface="Trebuchet MS"/>
                <a:cs typeface="Trebuchet MS"/>
              </a:rPr>
              <a:t>and</a:t>
            </a:r>
            <a:r>
              <a:rPr lang="en-US" sz="1600" spc="-15" dirty="0">
                <a:solidFill>
                  <a:srgbClr val="D9D0E6"/>
                </a:solidFill>
                <a:latin typeface="Trebuchet MS"/>
                <a:cs typeface="Trebuchet MS"/>
              </a:rPr>
              <a:t> </a:t>
            </a:r>
            <a:r>
              <a:rPr lang="en-US" sz="1600" spc="15" dirty="0">
                <a:solidFill>
                  <a:srgbClr val="D9D0E6"/>
                </a:solidFill>
                <a:latin typeface="Trebuchet MS"/>
                <a:cs typeface="Trebuchet MS"/>
              </a:rPr>
              <a:t>use </a:t>
            </a:r>
            <a:r>
              <a:rPr lang="en-US" sz="1600" spc="10" dirty="0">
                <a:solidFill>
                  <a:srgbClr val="D9D0E6"/>
                </a:solidFill>
                <a:latin typeface="Trebuchet MS"/>
                <a:cs typeface="Trebuchet MS"/>
              </a:rPr>
              <a:t>marketing </a:t>
            </a:r>
            <a:r>
              <a:rPr lang="en-US" sz="1600" spc="45" dirty="0">
                <a:solidFill>
                  <a:srgbClr val="D9D0E6"/>
                </a:solidFill>
                <a:latin typeface="Trebuchet MS"/>
                <a:cs typeface="Trebuchet MS"/>
              </a:rPr>
              <a:t>tools </a:t>
            </a:r>
            <a:r>
              <a:rPr lang="en-US" sz="1600" spc="25" dirty="0">
                <a:solidFill>
                  <a:srgbClr val="D9D0E6"/>
                </a:solidFill>
                <a:latin typeface="Trebuchet MS"/>
                <a:cs typeface="Trebuchet MS"/>
              </a:rPr>
              <a:t>to </a:t>
            </a:r>
            <a:r>
              <a:rPr lang="en-US" sz="1600" spc="-10" dirty="0">
                <a:solidFill>
                  <a:srgbClr val="D9D0E6"/>
                </a:solidFill>
                <a:latin typeface="Trebuchet MS"/>
                <a:cs typeface="Trebuchet MS"/>
              </a:rPr>
              <a:t>attract </a:t>
            </a:r>
            <a:r>
              <a:rPr lang="en-US" sz="1600" dirty="0">
                <a:solidFill>
                  <a:srgbClr val="D9D0E6"/>
                </a:solidFill>
                <a:latin typeface="Trebuchet MS"/>
                <a:cs typeface="Trebuchet MS"/>
              </a:rPr>
              <a:t>customers. </a:t>
            </a:r>
            <a:r>
              <a:rPr lang="en-US" sz="1600" spc="40" dirty="0">
                <a:solidFill>
                  <a:srgbClr val="D9D0E6"/>
                </a:solidFill>
                <a:latin typeface="Trebuchet MS"/>
                <a:cs typeface="Trebuchet MS"/>
              </a:rPr>
              <a:t>Shopify </a:t>
            </a:r>
            <a:r>
              <a:rPr lang="en-US" sz="1600" spc="30" dirty="0">
                <a:solidFill>
                  <a:srgbClr val="D9D0E6"/>
                </a:solidFill>
                <a:latin typeface="Trebuchet MS"/>
                <a:cs typeface="Trebuchet MS"/>
              </a:rPr>
              <a:t>provides </a:t>
            </a:r>
            <a:r>
              <a:rPr lang="en-US" sz="1600" spc="20" dirty="0">
                <a:solidFill>
                  <a:srgbClr val="D9D0E6"/>
                </a:solidFill>
                <a:latin typeface="Trebuchet MS"/>
                <a:cs typeface="Trebuchet MS"/>
              </a:rPr>
              <a:t>payment </a:t>
            </a:r>
            <a:r>
              <a:rPr lang="en-US" sz="1600" spc="25" dirty="0">
                <a:solidFill>
                  <a:srgbClr val="D9D0E6"/>
                </a:solidFill>
                <a:latin typeface="Trebuchet MS"/>
                <a:cs typeface="Trebuchet MS"/>
              </a:rPr>
              <a:t>processing </a:t>
            </a:r>
            <a:r>
              <a:rPr lang="en-US" sz="1600" spc="55" dirty="0">
                <a:solidFill>
                  <a:srgbClr val="D9D0E6"/>
                </a:solidFill>
                <a:latin typeface="Trebuchet MS"/>
                <a:cs typeface="Trebuchet MS"/>
              </a:rPr>
              <a:t>and </a:t>
            </a:r>
            <a:r>
              <a:rPr lang="en-US" sz="1600" spc="40" dirty="0">
                <a:solidFill>
                  <a:srgbClr val="D9D0E6"/>
                </a:solidFill>
                <a:latin typeface="Trebuchet MS"/>
                <a:cs typeface="Trebuchet MS"/>
              </a:rPr>
              <a:t>shipping </a:t>
            </a:r>
            <a:r>
              <a:rPr lang="en-US" sz="1600" spc="15" dirty="0">
                <a:solidFill>
                  <a:srgbClr val="D9D0E6"/>
                </a:solidFill>
                <a:latin typeface="Trebuchet MS"/>
                <a:cs typeface="Trebuchet MS"/>
              </a:rPr>
              <a:t>solutions, </a:t>
            </a:r>
            <a:r>
              <a:rPr lang="en-US" sz="1600" spc="20" dirty="0">
                <a:solidFill>
                  <a:srgbClr val="D9D0E6"/>
                </a:solidFill>
                <a:latin typeface="Trebuchet MS"/>
                <a:cs typeface="Trebuchet MS"/>
              </a:rPr>
              <a:t>making </a:t>
            </a:r>
            <a:r>
              <a:rPr lang="en-US" sz="1600" spc="-35" dirty="0">
                <a:solidFill>
                  <a:srgbClr val="D9D0E6"/>
                </a:solidFill>
                <a:latin typeface="Trebuchet MS"/>
                <a:cs typeface="Trebuchet MS"/>
              </a:rPr>
              <a:t>it </a:t>
            </a:r>
            <a:r>
              <a:rPr lang="en-US" sz="1600" spc="20" dirty="0">
                <a:solidFill>
                  <a:srgbClr val="D9D0E6"/>
                </a:solidFill>
                <a:latin typeface="Trebuchet MS"/>
                <a:cs typeface="Trebuchet MS"/>
              </a:rPr>
              <a:t>easy </a:t>
            </a:r>
            <a:r>
              <a:rPr lang="en-US" sz="1600" spc="10" dirty="0">
                <a:solidFill>
                  <a:srgbClr val="D9D0E6"/>
                </a:solidFill>
                <a:latin typeface="Trebuchet MS"/>
                <a:cs typeface="Trebuchet MS"/>
              </a:rPr>
              <a:t>for </a:t>
            </a:r>
            <a:r>
              <a:rPr lang="en-US" sz="1600" spc="35" dirty="0">
                <a:solidFill>
                  <a:srgbClr val="D9D0E6"/>
                </a:solidFill>
                <a:latin typeface="Trebuchet MS"/>
                <a:cs typeface="Trebuchet MS"/>
              </a:rPr>
              <a:t>businesses </a:t>
            </a:r>
            <a:r>
              <a:rPr lang="en-US" sz="1600" spc="25" dirty="0">
                <a:solidFill>
                  <a:srgbClr val="D9D0E6"/>
                </a:solidFill>
                <a:latin typeface="Trebuchet MS"/>
                <a:cs typeface="Trebuchet MS"/>
              </a:rPr>
              <a:t>to manage </a:t>
            </a:r>
            <a:r>
              <a:rPr lang="en-US" sz="1600" spc="10" dirty="0">
                <a:solidFill>
                  <a:srgbClr val="D9D0E6"/>
                </a:solidFill>
                <a:latin typeface="Trebuchet MS"/>
                <a:cs typeface="Trebuchet MS"/>
              </a:rPr>
              <a:t>their</a:t>
            </a:r>
            <a:r>
              <a:rPr lang="en-US" sz="1600" spc="-80" dirty="0">
                <a:solidFill>
                  <a:srgbClr val="D9D0E6"/>
                </a:solidFill>
                <a:latin typeface="Trebuchet MS"/>
                <a:cs typeface="Trebuchet MS"/>
              </a:rPr>
              <a:t> </a:t>
            </a:r>
            <a:r>
              <a:rPr lang="en-US" sz="1600" spc="15" dirty="0">
                <a:solidFill>
                  <a:srgbClr val="D9D0E6"/>
                </a:solidFill>
                <a:latin typeface="Trebuchet MS"/>
                <a:cs typeface="Trebuchet MS"/>
              </a:rPr>
              <a:t>operations.</a:t>
            </a:r>
            <a:endParaRPr lang="en-US" sz="1600" dirty="0">
              <a:latin typeface="Trebuchet MS"/>
              <a:cs typeface="Trebuchet MS"/>
            </a:endParaRPr>
          </a:p>
          <a:p>
            <a:pPr algn="ctr"/>
            <a:endParaRPr lang="en-US" dirty="0"/>
          </a:p>
        </p:txBody>
      </p:sp>
      <p:sp>
        <p:nvSpPr>
          <p:cNvPr id="8" name="Date Placeholder 7">
            <a:extLst>
              <a:ext uri="{FF2B5EF4-FFF2-40B4-BE49-F238E27FC236}">
                <a16:creationId xmlns:a16="http://schemas.microsoft.com/office/drawing/2014/main" id="{CFADF171-C491-E7F1-26B7-A87CD3F2DB06}"/>
              </a:ext>
            </a:extLst>
          </p:cNvPr>
          <p:cNvSpPr>
            <a:spLocks noGrp="1"/>
          </p:cNvSpPr>
          <p:nvPr>
            <p:ph type="dt" sz="half" idx="10"/>
          </p:nvPr>
        </p:nvSpPr>
        <p:spPr/>
        <p:txBody>
          <a:bodyPr/>
          <a:lstStyle/>
          <a:p>
            <a:fld id="{F871BFC8-009D-4A0F-8D58-04DBB657D199}" type="datetime1">
              <a:rPr lang="en-US" smtClean="0"/>
              <a:t>4/30/2023</a:t>
            </a:fld>
            <a:endParaRPr lang="en-US"/>
          </a:p>
        </p:txBody>
      </p:sp>
    </p:spTree>
    <p:extLst>
      <p:ext uri="{BB962C8B-B14F-4D97-AF65-F5344CB8AC3E}">
        <p14:creationId xmlns:p14="http://schemas.microsoft.com/office/powerpoint/2010/main" val="39551831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D2A30C0-1BC4-4764-9C0F-5D811CAB8312}"/>
              </a:ext>
            </a:extLst>
          </p:cNvPr>
          <p:cNvSpPr>
            <a:spLocks noGrp="1"/>
          </p:cNvSpPr>
          <p:nvPr>
            <p:ph type="ctrTitle"/>
          </p:nvPr>
        </p:nvSpPr>
        <p:spPr>
          <a:xfrm>
            <a:off x="672161" y="334305"/>
            <a:ext cx="8281987" cy="1253041"/>
          </a:xfrm>
        </p:spPr>
        <p:txBody>
          <a:bodyPr/>
          <a:lstStyle/>
          <a:p>
            <a:r>
              <a:rPr lang="en-US" dirty="0">
                <a:solidFill>
                  <a:schemeClr val="bg2">
                    <a:lumMod val="25000"/>
                    <a:lumOff val="75000"/>
                  </a:schemeClr>
                </a:solidFill>
              </a:rPr>
              <a:t>Continue…</a:t>
            </a:r>
          </a:p>
        </p:txBody>
      </p:sp>
      <p:sp>
        <p:nvSpPr>
          <p:cNvPr id="15" name="Subtitle 14">
            <a:extLst>
              <a:ext uri="{FF2B5EF4-FFF2-40B4-BE49-F238E27FC236}">
                <a16:creationId xmlns:a16="http://schemas.microsoft.com/office/drawing/2014/main" id="{84D39D81-9726-4BD7-BDC0-FA0B2AD0D219}"/>
              </a:ext>
            </a:extLst>
          </p:cNvPr>
          <p:cNvSpPr>
            <a:spLocks noGrp="1"/>
          </p:cNvSpPr>
          <p:nvPr>
            <p:ph type="body" sz="quarter" idx="17"/>
          </p:nvPr>
        </p:nvSpPr>
        <p:spPr>
          <a:xfrm>
            <a:off x="459126" y="3778841"/>
            <a:ext cx="2720637" cy="2579778"/>
          </a:xfrm>
        </p:spPr>
        <p:txBody>
          <a:bodyPr/>
          <a:lstStyle/>
          <a:p>
            <a:pPr algn="ctr"/>
            <a:r>
              <a:rPr lang="en-US" dirty="0">
                <a:solidFill>
                  <a:srgbClr val="FFC000">
                    <a:alpha val="60000"/>
                  </a:srgbClr>
                </a:solidFill>
              </a:rPr>
              <a:t>Sales Funnel</a:t>
            </a:r>
          </a:p>
          <a:p>
            <a:pPr algn="just"/>
            <a:r>
              <a:rPr lang="en-US" sz="1600" dirty="0"/>
              <a:t>    Users can create a sales funnel on Shopify to increase their revenue, such as by offering upsells or </a:t>
            </a:r>
            <a:r>
              <a:rPr lang="en-US" dirty="0"/>
              <a:t>discounts for multiple purchases.</a:t>
            </a:r>
          </a:p>
          <a:p>
            <a:endParaRPr lang="en-US" dirty="0"/>
          </a:p>
        </p:txBody>
      </p:sp>
      <p:sp>
        <p:nvSpPr>
          <p:cNvPr id="42" name="Text Placeholder 41">
            <a:extLst>
              <a:ext uri="{FF2B5EF4-FFF2-40B4-BE49-F238E27FC236}">
                <a16:creationId xmlns:a16="http://schemas.microsoft.com/office/drawing/2014/main" id="{CCDF84CD-BC27-4182-9FBA-9D4FEED95410}"/>
              </a:ext>
            </a:extLst>
          </p:cNvPr>
          <p:cNvSpPr>
            <a:spLocks noGrp="1"/>
          </p:cNvSpPr>
          <p:nvPr>
            <p:ph type="body" sz="quarter" idx="19"/>
          </p:nvPr>
        </p:nvSpPr>
        <p:spPr>
          <a:xfrm>
            <a:off x="3452836" y="3778841"/>
            <a:ext cx="2720636" cy="1870671"/>
          </a:xfrm>
        </p:spPr>
        <p:txBody>
          <a:bodyPr/>
          <a:lstStyle/>
          <a:p>
            <a:pPr algn="ctr"/>
            <a:r>
              <a:rPr lang="en-US" dirty="0">
                <a:solidFill>
                  <a:srgbClr val="FFC000">
                    <a:alpha val="60000"/>
                  </a:srgbClr>
                </a:solidFill>
              </a:rPr>
              <a:t>Affiliate Marketing</a:t>
            </a:r>
          </a:p>
          <a:p>
            <a:r>
              <a:rPr lang="en-US" dirty="0"/>
              <a:t>    Shopify allows users to create an affiliate program and incentivize users to promote their products.</a:t>
            </a:r>
          </a:p>
          <a:p>
            <a:endParaRPr lang="en-US" dirty="0"/>
          </a:p>
        </p:txBody>
      </p:sp>
      <p:sp>
        <p:nvSpPr>
          <p:cNvPr id="44" name="Text Placeholder 43">
            <a:extLst>
              <a:ext uri="{FF2B5EF4-FFF2-40B4-BE49-F238E27FC236}">
                <a16:creationId xmlns:a16="http://schemas.microsoft.com/office/drawing/2014/main" id="{10E83414-3440-46C7-8C07-7D073B69C422}"/>
              </a:ext>
            </a:extLst>
          </p:cNvPr>
          <p:cNvSpPr>
            <a:spLocks noGrp="1"/>
          </p:cNvSpPr>
          <p:nvPr>
            <p:ph type="body" sz="quarter" idx="21"/>
          </p:nvPr>
        </p:nvSpPr>
        <p:spPr>
          <a:xfrm>
            <a:off x="6315919" y="3778841"/>
            <a:ext cx="2696320" cy="2057672"/>
          </a:xfrm>
        </p:spPr>
        <p:txBody>
          <a:bodyPr/>
          <a:lstStyle/>
          <a:p>
            <a:pPr algn="ctr"/>
            <a:r>
              <a:rPr lang="en-US" dirty="0">
                <a:solidFill>
                  <a:srgbClr val="FFC000">
                    <a:alpha val="60000"/>
                  </a:srgbClr>
                </a:solidFill>
              </a:rPr>
              <a:t>Drop shipping</a:t>
            </a:r>
          </a:p>
          <a:p>
            <a:r>
              <a:rPr lang="en-US" dirty="0"/>
              <a:t>   Users can use Shopify's drop shipping integration to sell products from third-party suppliers without holding inventory.</a:t>
            </a:r>
          </a:p>
          <a:p>
            <a:endParaRPr lang="en-US" dirty="0"/>
          </a:p>
        </p:txBody>
      </p:sp>
      <p:sp>
        <p:nvSpPr>
          <p:cNvPr id="3" name="Text Placeholder 2">
            <a:extLst>
              <a:ext uri="{FF2B5EF4-FFF2-40B4-BE49-F238E27FC236}">
                <a16:creationId xmlns:a16="http://schemas.microsoft.com/office/drawing/2014/main" id="{B1C6A53C-7538-4FF9-BC09-EFC116FE7054}"/>
              </a:ext>
            </a:extLst>
          </p:cNvPr>
          <p:cNvSpPr>
            <a:spLocks noGrp="1"/>
          </p:cNvSpPr>
          <p:nvPr>
            <p:ph type="body" sz="quarter" idx="23"/>
          </p:nvPr>
        </p:nvSpPr>
        <p:spPr>
          <a:xfrm>
            <a:off x="9174707" y="3778841"/>
            <a:ext cx="2466430" cy="638175"/>
          </a:xfrm>
        </p:spPr>
        <p:txBody>
          <a:bodyPr/>
          <a:lstStyle/>
          <a:p>
            <a:pPr algn="ctr"/>
            <a:r>
              <a:rPr lang="en-US" dirty="0">
                <a:solidFill>
                  <a:srgbClr val="FFC000">
                    <a:alpha val="60000"/>
                  </a:srgbClr>
                </a:solidFill>
              </a:rPr>
              <a:t>Subscription Model</a:t>
            </a:r>
          </a:p>
          <a:p>
            <a:r>
              <a:rPr lang="en-US" dirty="0"/>
              <a:t>   Users can set up a subscription model on  Shopify to provide predictable revenue and create a loyal customer base.</a:t>
            </a:r>
          </a:p>
          <a:p>
            <a:endParaRPr lang="en-US" dirty="0"/>
          </a:p>
        </p:txBody>
      </p:sp>
      <p:sp>
        <p:nvSpPr>
          <p:cNvPr id="9" name="Slide Number Placeholder 8">
            <a:extLst>
              <a:ext uri="{FF2B5EF4-FFF2-40B4-BE49-F238E27FC236}">
                <a16:creationId xmlns:a16="http://schemas.microsoft.com/office/drawing/2014/main" id="{7AF9A883-CC44-4401-AE67-8FCEACB7DDDA}"/>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12</a:t>
            </a:fld>
            <a:endParaRPr lang="en-US"/>
          </a:p>
        </p:txBody>
      </p:sp>
      <p:sp>
        <p:nvSpPr>
          <p:cNvPr id="18" name="object 4">
            <a:extLst>
              <a:ext uri="{FF2B5EF4-FFF2-40B4-BE49-F238E27FC236}">
                <a16:creationId xmlns:a16="http://schemas.microsoft.com/office/drawing/2014/main" id="{7A83F735-54D2-EBB4-7157-85D832B01186}"/>
              </a:ext>
            </a:extLst>
          </p:cNvPr>
          <p:cNvSpPr/>
          <p:nvPr/>
        </p:nvSpPr>
        <p:spPr>
          <a:xfrm>
            <a:off x="815024" y="1572576"/>
            <a:ext cx="2238990" cy="2057672"/>
          </a:xfrm>
          <a:prstGeom prst="rect">
            <a:avLst/>
          </a:prstGeom>
          <a:blipFill>
            <a:blip r:embed="rId3" cstate="print"/>
            <a:stretch>
              <a:fillRect/>
            </a:stretch>
          </a:blipFill>
        </p:spPr>
        <p:txBody>
          <a:bodyPr wrap="square" lIns="0" tIns="0" rIns="0" bIns="0" rtlCol="0"/>
          <a:lstStyle/>
          <a:p>
            <a:endParaRPr dirty="0"/>
          </a:p>
        </p:txBody>
      </p:sp>
      <p:sp>
        <p:nvSpPr>
          <p:cNvPr id="19" name="object 5">
            <a:extLst>
              <a:ext uri="{FF2B5EF4-FFF2-40B4-BE49-F238E27FC236}">
                <a16:creationId xmlns:a16="http://schemas.microsoft.com/office/drawing/2014/main" id="{8AA730E2-7162-9DB8-029E-CD810F33B336}"/>
              </a:ext>
            </a:extLst>
          </p:cNvPr>
          <p:cNvSpPr/>
          <p:nvPr/>
        </p:nvSpPr>
        <p:spPr>
          <a:xfrm>
            <a:off x="3580014" y="1540891"/>
            <a:ext cx="2238990" cy="2057672"/>
          </a:xfrm>
          <a:prstGeom prst="rect">
            <a:avLst/>
          </a:prstGeom>
          <a:blipFill>
            <a:blip r:embed="rId4" cstate="print"/>
            <a:stretch>
              <a:fillRect/>
            </a:stretch>
          </a:blipFill>
        </p:spPr>
        <p:txBody>
          <a:bodyPr wrap="square" lIns="0" tIns="0" rIns="0" bIns="0" rtlCol="0"/>
          <a:lstStyle/>
          <a:p>
            <a:endParaRPr/>
          </a:p>
        </p:txBody>
      </p:sp>
      <p:sp>
        <p:nvSpPr>
          <p:cNvPr id="20" name="object 6">
            <a:extLst>
              <a:ext uri="{FF2B5EF4-FFF2-40B4-BE49-F238E27FC236}">
                <a16:creationId xmlns:a16="http://schemas.microsoft.com/office/drawing/2014/main" id="{6B511524-D2FB-8368-6866-6C51097F8270}"/>
              </a:ext>
            </a:extLst>
          </p:cNvPr>
          <p:cNvSpPr/>
          <p:nvPr/>
        </p:nvSpPr>
        <p:spPr>
          <a:xfrm>
            <a:off x="6451793" y="1523329"/>
            <a:ext cx="2238990" cy="2075234"/>
          </a:xfrm>
          <a:prstGeom prst="rect">
            <a:avLst/>
          </a:prstGeom>
          <a:blipFill>
            <a:blip r:embed="rId5" cstate="print"/>
            <a:stretch>
              <a:fillRect/>
            </a:stretch>
          </a:blipFill>
        </p:spPr>
        <p:txBody>
          <a:bodyPr wrap="square" lIns="0" tIns="0" rIns="0" bIns="0" rtlCol="0"/>
          <a:lstStyle/>
          <a:p>
            <a:endParaRPr/>
          </a:p>
        </p:txBody>
      </p:sp>
      <p:sp>
        <p:nvSpPr>
          <p:cNvPr id="21" name="object 7">
            <a:extLst>
              <a:ext uri="{FF2B5EF4-FFF2-40B4-BE49-F238E27FC236}">
                <a16:creationId xmlns:a16="http://schemas.microsoft.com/office/drawing/2014/main" id="{50C961C4-4E1C-3FA4-FE23-517D49131B8C}"/>
              </a:ext>
            </a:extLst>
          </p:cNvPr>
          <p:cNvSpPr/>
          <p:nvPr/>
        </p:nvSpPr>
        <p:spPr>
          <a:xfrm>
            <a:off x="9323572" y="1540891"/>
            <a:ext cx="2196267" cy="2057672"/>
          </a:xfrm>
          <a:prstGeom prst="rect">
            <a:avLst/>
          </a:prstGeom>
          <a:blipFill>
            <a:blip r:embed="rId6" cstate="print"/>
            <a:stretch>
              <a:fillRect/>
            </a:stretch>
          </a:blipFill>
        </p:spPr>
        <p:txBody>
          <a:bodyPr wrap="square" lIns="0" tIns="0" rIns="0" bIns="0" rtlCol="0"/>
          <a:lstStyle/>
          <a:p>
            <a:endParaRPr/>
          </a:p>
        </p:txBody>
      </p:sp>
      <p:sp>
        <p:nvSpPr>
          <p:cNvPr id="28" name="Date Placeholder 27">
            <a:extLst>
              <a:ext uri="{FF2B5EF4-FFF2-40B4-BE49-F238E27FC236}">
                <a16:creationId xmlns:a16="http://schemas.microsoft.com/office/drawing/2014/main" id="{355E3481-2AAD-D3E6-6DE3-36421E29CBC7}"/>
              </a:ext>
            </a:extLst>
          </p:cNvPr>
          <p:cNvSpPr>
            <a:spLocks noGrp="1"/>
          </p:cNvSpPr>
          <p:nvPr>
            <p:ph type="dt" sz="half" idx="10"/>
          </p:nvPr>
        </p:nvSpPr>
        <p:spPr/>
        <p:txBody>
          <a:bodyPr/>
          <a:lstStyle/>
          <a:p>
            <a:fld id="{201D51CB-764B-4A67-BF3E-AF4D6B59788C}" type="datetime1">
              <a:rPr lang="en-US" smtClean="0"/>
              <a:t>4/30/2023</a:t>
            </a:fld>
            <a:endParaRPr lang="en-US" dirty="0"/>
          </a:p>
        </p:txBody>
      </p:sp>
    </p:spTree>
    <p:extLst>
      <p:ext uri="{BB962C8B-B14F-4D97-AF65-F5344CB8AC3E}">
        <p14:creationId xmlns:p14="http://schemas.microsoft.com/office/powerpoint/2010/main" val="297987666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6" name="Rectangle 11">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351511" y="407338"/>
            <a:ext cx="9831628" cy="1045920"/>
          </a:xfrm>
        </p:spPr>
        <p:txBody>
          <a:bodyPr anchor="ctr">
            <a:normAutofit/>
          </a:bodyPr>
          <a:lstStyle/>
          <a:p>
            <a:r>
              <a:rPr lang="en-US" spc="40" dirty="0">
                <a:solidFill>
                  <a:schemeClr val="bg2">
                    <a:lumMod val="25000"/>
                    <a:lumOff val="75000"/>
                  </a:schemeClr>
                </a:solidFill>
              </a:rPr>
              <a:t>Marketing Tools </a:t>
            </a:r>
            <a:r>
              <a:rPr lang="en-US" spc="35" dirty="0">
                <a:solidFill>
                  <a:schemeClr val="bg2">
                    <a:lumMod val="25000"/>
                    <a:lumOff val="75000"/>
                  </a:schemeClr>
                </a:solidFill>
              </a:rPr>
              <a:t>for </a:t>
            </a:r>
            <a:r>
              <a:rPr lang="en-US" spc="40" dirty="0">
                <a:solidFill>
                  <a:schemeClr val="bg2">
                    <a:lumMod val="25000"/>
                    <a:lumOff val="75000"/>
                  </a:schemeClr>
                </a:solidFill>
              </a:rPr>
              <a:t>Shopify</a:t>
            </a:r>
            <a:r>
              <a:rPr lang="en-US" spc="180" dirty="0">
                <a:solidFill>
                  <a:schemeClr val="bg2">
                    <a:lumMod val="25000"/>
                    <a:lumOff val="75000"/>
                  </a:schemeClr>
                </a:solidFill>
              </a:rPr>
              <a:t> </a:t>
            </a:r>
            <a:r>
              <a:rPr lang="en-US" spc="40" dirty="0">
                <a:solidFill>
                  <a:schemeClr val="bg2">
                    <a:lumMod val="25000"/>
                    <a:lumOff val="75000"/>
                  </a:schemeClr>
                </a:solidFill>
              </a:rPr>
              <a:t>Users</a:t>
            </a:r>
            <a:endParaRPr lang="en-US" dirty="0">
              <a:solidFill>
                <a:schemeClr val="bg2">
                  <a:lumMod val="25000"/>
                  <a:lumOff val="75000"/>
                </a:schemeClr>
              </a:solidFill>
            </a:endParaRPr>
          </a:p>
        </p:txBody>
      </p:sp>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a:normAutofit/>
          </a:bodyPr>
          <a:lstStyle/>
          <a:p>
            <a:pPr>
              <a:spcAft>
                <a:spcPts val="600"/>
              </a:spcAft>
            </a:pPr>
            <a:fld id="{DBA1B0FB-D917-4C8C-928F-313BD683BF39}" type="slidenum">
              <a:rPr lang="en-US" smtClean="0"/>
              <a:pPr>
                <a:spcAft>
                  <a:spcPts val="600"/>
                </a:spcAft>
              </a:pPr>
              <a:t>13</a:t>
            </a:fld>
            <a:endParaRPr lang="en-US"/>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756224508"/>
              </p:ext>
            </p:extLst>
          </p:nvPr>
        </p:nvGraphicFramePr>
        <p:xfrm>
          <a:off x="587419" y="1275904"/>
          <a:ext cx="11053717" cy="51747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Date Placeholder 4">
            <a:extLst>
              <a:ext uri="{FF2B5EF4-FFF2-40B4-BE49-F238E27FC236}">
                <a16:creationId xmlns:a16="http://schemas.microsoft.com/office/drawing/2014/main" id="{E6ED8B84-C6D0-4899-62D0-824AFEF7DE31}"/>
              </a:ext>
            </a:extLst>
          </p:cNvPr>
          <p:cNvSpPr>
            <a:spLocks noGrp="1"/>
          </p:cNvSpPr>
          <p:nvPr>
            <p:ph type="dt" sz="half" idx="10"/>
          </p:nvPr>
        </p:nvSpPr>
        <p:spPr/>
        <p:txBody>
          <a:bodyPr/>
          <a:lstStyle/>
          <a:p>
            <a:fld id="{350F782D-2084-4A43-BB4E-A8BA08634BFF}" type="datetime1">
              <a:rPr lang="en-US" smtClean="0"/>
              <a:t>4/30/2023</a:t>
            </a:fld>
            <a:endParaRPr lang="en-US"/>
          </a:p>
        </p:txBody>
      </p:sp>
    </p:spTree>
    <p:extLst>
      <p:ext uri="{BB962C8B-B14F-4D97-AF65-F5344CB8AC3E}">
        <p14:creationId xmlns:p14="http://schemas.microsoft.com/office/powerpoint/2010/main" val="262463006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solidFill>
                  <a:schemeClr val="bg2">
                    <a:lumMod val="25000"/>
                    <a:lumOff val="75000"/>
                  </a:schemeClr>
                </a:solidFill>
              </a:rPr>
              <a:t>Managing Inventory and Shipping</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154058" y="450955"/>
            <a:ext cx="11814436" cy="2167390"/>
          </a:xfrm>
        </p:spPr>
        <p:txBody>
          <a:bodyPr/>
          <a:lstStyle/>
          <a:p>
            <a:pPr lvl="1"/>
            <a:r>
              <a:rPr lang="en-US" sz="1800" spc="40" dirty="0">
                <a:solidFill>
                  <a:schemeClr val="tx1">
                    <a:lumMod val="95000"/>
                  </a:schemeClr>
                </a:solidFill>
                <a:cs typeface="Trebuchet MS"/>
              </a:rPr>
              <a:t>Shopify</a:t>
            </a:r>
            <a:r>
              <a:rPr lang="en-US" sz="1800" spc="-15" dirty="0">
                <a:solidFill>
                  <a:schemeClr val="tx1">
                    <a:lumMod val="95000"/>
                  </a:schemeClr>
                </a:solidFill>
                <a:cs typeface="Trebuchet MS"/>
              </a:rPr>
              <a:t> </a:t>
            </a:r>
            <a:r>
              <a:rPr lang="en-US" sz="1800" spc="30" dirty="0">
                <a:solidFill>
                  <a:schemeClr val="tx1">
                    <a:lumMod val="95000"/>
                  </a:schemeClr>
                </a:solidFill>
                <a:cs typeface="Trebuchet MS"/>
              </a:rPr>
              <a:t>provides</a:t>
            </a:r>
            <a:r>
              <a:rPr lang="en-US" sz="1800" spc="-55" dirty="0">
                <a:solidFill>
                  <a:schemeClr val="tx1">
                    <a:lumMod val="95000"/>
                  </a:schemeClr>
                </a:solidFill>
                <a:cs typeface="Trebuchet MS"/>
              </a:rPr>
              <a:t> </a:t>
            </a:r>
            <a:r>
              <a:rPr lang="en-US" sz="1800" spc="35" dirty="0">
                <a:solidFill>
                  <a:schemeClr val="tx1">
                    <a:lumMod val="95000"/>
                  </a:schemeClr>
                </a:solidFill>
                <a:cs typeface="Trebuchet MS"/>
              </a:rPr>
              <a:t>businesses</a:t>
            </a:r>
            <a:r>
              <a:rPr lang="en-US" sz="1800" spc="-55" dirty="0">
                <a:solidFill>
                  <a:schemeClr val="tx1">
                    <a:lumMod val="95000"/>
                  </a:schemeClr>
                </a:solidFill>
                <a:cs typeface="Trebuchet MS"/>
              </a:rPr>
              <a:t> </a:t>
            </a:r>
            <a:r>
              <a:rPr lang="en-US" sz="1800" spc="-5" dirty="0">
                <a:solidFill>
                  <a:schemeClr val="tx1">
                    <a:lumMod val="95000"/>
                  </a:schemeClr>
                </a:solidFill>
                <a:cs typeface="Trebuchet MS"/>
              </a:rPr>
              <a:t>with</a:t>
            </a:r>
            <a:r>
              <a:rPr lang="en-US" sz="1800" spc="10" dirty="0">
                <a:solidFill>
                  <a:schemeClr val="tx1">
                    <a:lumMod val="95000"/>
                  </a:schemeClr>
                </a:solidFill>
                <a:cs typeface="Trebuchet MS"/>
              </a:rPr>
              <a:t> </a:t>
            </a:r>
            <a:r>
              <a:rPr lang="en-US" sz="1800" spc="45" dirty="0">
                <a:solidFill>
                  <a:schemeClr val="tx1">
                    <a:lumMod val="95000"/>
                  </a:schemeClr>
                </a:solidFill>
                <a:cs typeface="Trebuchet MS"/>
              </a:rPr>
              <a:t>tools</a:t>
            </a:r>
            <a:r>
              <a:rPr lang="en-US" sz="1800" spc="-55" dirty="0">
                <a:solidFill>
                  <a:schemeClr val="tx1">
                    <a:lumMod val="95000"/>
                  </a:schemeClr>
                </a:solidFill>
                <a:cs typeface="Trebuchet MS"/>
              </a:rPr>
              <a:t> </a:t>
            </a:r>
            <a:r>
              <a:rPr lang="en-US" sz="1800" spc="25" dirty="0">
                <a:solidFill>
                  <a:schemeClr val="tx1">
                    <a:lumMod val="95000"/>
                  </a:schemeClr>
                </a:solidFill>
                <a:cs typeface="Trebuchet MS"/>
              </a:rPr>
              <a:t>to</a:t>
            </a:r>
            <a:r>
              <a:rPr lang="en-US" sz="1800" spc="15" dirty="0">
                <a:solidFill>
                  <a:schemeClr val="tx1">
                    <a:lumMod val="95000"/>
                  </a:schemeClr>
                </a:solidFill>
                <a:cs typeface="Trebuchet MS"/>
              </a:rPr>
              <a:t> </a:t>
            </a:r>
            <a:r>
              <a:rPr lang="en-US" sz="1800" spc="25" dirty="0">
                <a:solidFill>
                  <a:schemeClr val="tx1">
                    <a:lumMod val="95000"/>
                  </a:schemeClr>
                </a:solidFill>
                <a:cs typeface="Trebuchet MS"/>
              </a:rPr>
              <a:t>manage</a:t>
            </a:r>
            <a:r>
              <a:rPr lang="en-US" sz="1800" spc="-10" dirty="0">
                <a:solidFill>
                  <a:schemeClr val="tx1">
                    <a:lumMod val="95000"/>
                  </a:schemeClr>
                </a:solidFill>
                <a:cs typeface="Trebuchet MS"/>
              </a:rPr>
              <a:t> </a:t>
            </a:r>
            <a:r>
              <a:rPr lang="en-US" sz="1800" spc="10" dirty="0">
                <a:solidFill>
                  <a:schemeClr val="tx1">
                    <a:lumMod val="95000"/>
                  </a:schemeClr>
                </a:solidFill>
                <a:cs typeface="Trebuchet MS"/>
              </a:rPr>
              <a:t>their</a:t>
            </a:r>
            <a:r>
              <a:rPr lang="en-US" sz="1800" spc="-20" dirty="0">
                <a:solidFill>
                  <a:schemeClr val="tx1">
                    <a:lumMod val="95000"/>
                  </a:schemeClr>
                </a:solidFill>
                <a:cs typeface="Trebuchet MS"/>
              </a:rPr>
              <a:t> </a:t>
            </a:r>
            <a:r>
              <a:rPr lang="en-US" sz="1800" spc="25" dirty="0">
                <a:solidFill>
                  <a:schemeClr val="tx1">
                    <a:lumMod val="95000"/>
                  </a:schemeClr>
                </a:solidFill>
                <a:cs typeface="Trebuchet MS"/>
              </a:rPr>
              <a:t>inventory</a:t>
            </a:r>
            <a:r>
              <a:rPr lang="en-US" sz="1800" spc="-15" dirty="0">
                <a:solidFill>
                  <a:schemeClr val="tx1">
                    <a:lumMod val="95000"/>
                  </a:schemeClr>
                </a:solidFill>
                <a:cs typeface="Trebuchet MS"/>
              </a:rPr>
              <a:t> </a:t>
            </a:r>
            <a:r>
              <a:rPr lang="en-US" sz="1800" spc="55" dirty="0">
                <a:solidFill>
                  <a:schemeClr val="tx1">
                    <a:lumMod val="95000"/>
                  </a:schemeClr>
                </a:solidFill>
                <a:cs typeface="Trebuchet MS"/>
              </a:rPr>
              <a:t>and</a:t>
            </a:r>
            <a:r>
              <a:rPr lang="en-US" sz="1800" dirty="0">
                <a:solidFill>
                  <a:schemeClr val="tx1">
                    <a:lumMod val="95000"/>
                  </a:schemeClr>
                </a:solidFill>
                <a:cs typeface="Trebuchet MS"/>
              </a:rPr>
              <a:t> </a:t>
            </a:r>
            <a:r>
              <a:rPr lang="en-US" sz="1800" spc="40" dirty="0">
                <a:solidFill>
                  <a:schemeClr val="tx1">
                    <a:lumMod val="95000"/>
                  </a:schemeClr>
                </a:solidFill>
                <a:cs typeface="Trebuchet MS"/>
              </a:rPr>
              <a:t>shipping</a:t>
            </a:r>
            <a:r>
              <a:rPr lang="en-US" sz="1800" spc="-50" dirty="0">
                <a:solidFill>
                  <a:schemeClr val="tx1">
                    <a:lumMod val="95000"/>
                  </a:schemeClr>
                </a:solidFill>
                <a:cs typeface="Trebuchet MS"/>
              </a:rPr>
              <a:t> </a:t>
            </a:r>
            <a:r>
              <a:rPr lang="en-US" sz="1800" spc="5" dirty="0">
                <a:solidFill>
                  <a:schemeClr val="tx1">
                    <a:lumMod val="95000"/>
                  </a:schemeClr>
                </a:solidFill>
                <a:cs typeface="Trebuchet MS"/>
              </a:rPr>
              <a:t>needs.</a:t>
            </a:r>
            <a:r>
              <a:rPr lang="en-US" sz="1800" spc="-50" dirty="0">
                <a:solidFill>
                  <a:schemeClr val="tx1">
                    <a:lumMod val="95000"/>
                  </a:schemeClr>
                </a:solidFill>
                <a:cs typeface="Trebuchet MS"/>
              </a:rPr>
              <a:t> </a:t>
            </a:r>
            <a:r>
              <a:rPr lang="en-US" sz="1800" spc="35" dirty="0">
                <a:solidFill>
                  <a:schemeClr val="tx1">
                    <a:lumMod val="95000"/>
                  </a:schemeClr>
                </a:solidFill>
                <a:cs typeface="Trebuchet MS"/>
              </a:rPr>
              <a:t>Businesses</a:t>
            </a:r>
            <a:r>
              <a:rPr lang="en-US" sz="1800" spc="-55" dirty="0">
                <a:solidFill>
                  <a:schemeClr val="tx1">
                    <a:lumMod val="95000"/>
                  </a:schemeClr>
                </a:solidFill>
                <a:cs typeface="Trebuchet MS"/>
              </a:rPr>
              <a:t> </a:t>
            </a:r>
            <a:r>
              <a:rPr lang="en-US" sz="1800" spc="30" dirty="0">
                <a:solidFill>
                  <a:schemeClr val="tx1">
                    <a:lumMod val="95000"/>
                  </a:schemeClr>
                </a:solidFill>
                <a:cs typeface="Trebuchet MS"/>
              </a:rPr>
              <a:t>can </a:t>
            </a:r>
            <a:r>
              <a:rPr lang="en-US" sz="1800" spc="-10" dirty="0">
                <a:solidFill>
                  <a:schemeClr val="tx1">
                    <a:lumMod val="95000"/>
                  </a:schemeClr>
                </a:solidFill>
                <a:cs typeface="Trebuchet MS"/>
              </a:rPr>
              <a:t>track</a:t>
            </a:r>
            <a:r>
              <a:rPr lang="en-US" sz="1800" spc="-45" dirty="0">
                <a:solidFill>
                  <a:schemeClr val="tx1">
                    <a:lumMod val="95000"/>
                  </a:schemeClr>
                </a:solidFill>
                <a:cs typeface="Trebuchet MS"/>
              </a:rPr>
              <a:t> </a:t>
            </a:r>
            <a:r>
              <a:rPr lang="en-US" sz="1800" spc="25" dirty="0">
                <a:solidFill>
                  <a:schemeClr val="tx1">
                    <a:lumMod val="95000"/>
                  </a:schemeClr>
                </a:solidFill>
                <a:cs typeface="Trebuchet MS"/>
              </a:rPr>
              <a:t>inventory</a:t>
            </a:r>
            <a:r>
              <a:rPr lang="en-US" sz="1800" spc="-20" dirty="0">
                <a:solidFill>
                  <a:schemeClr val="tx1">
                    <a:lumMod val="95000"/>
                  </a:schemeClr>
                </a:solidFill>
                <a:cs typeface="Trebuchet MS"/>
              </a:rPr>
              <a:t> </a:t>
            </a:r>
            <a:r>
              <a:rPr lang="en-US" sz="1800" spc="-25" dirty="0">
                <a:solidFill>
                  <a:schemeClr val="tx1">
                    <a:lumMod val="95000"/>
                  </a:schemeClr>
                </a:solidFill>
                <a:cs typeface="Trebuchet MS"/>
              </a:rPr>
              <a:t>levels,</a:t>
            </a:r>
            <a:r>
              <a:rPr lang="en-US" sz="1800" spc="-55" dirty="0">
                <a:solidFill>
                  <a:schemeClr val="tx1">
                    <a:lumMod val="95000"/>
                  </a:schemeClr>
                </a:solidFill>
                <a:cs typeface="Trebuchet MS"/>
              </a:rPr>
              <a:t> </a:t>
            </a:r>
            <a:r>
              <a:rPr lang="en-US" sz="1800" dirty="0">
                <a:solidFill>
                  <a:schemeClr val="tx1">
                    <a:lumMod val="95000"/>
                  </a:schemeClr>
                </a:solidFill>
                <a:cs typeface="Trebuchet MS"/>
              </a:rPr>
              <a:t>set</a:t>
            </a:r>
            <a:r>
              <a:rPr lang="en-US" sz="1800" spc="10" dirty="0">
                <a:solidFill>
                  <a:schemeClr val="tx1">
                    <a:lumMod val="95000"/>
                  </a:schemeClr>
                </a:solidFill>
                <a:cs typeface="Trebuchet MS"/>
              </a:rPr>
              <a:t> </a:t>
            </a:r>
            <a:r>
              <a:rPr lang="en-US" sz="1800" spc="25" dirty="0">
                <a:solidFill>
                  <a:schemeClr val="tx1">
                    <a:lumMod val="95000"/>
                  </a:schemeClr>
                </a:solidFill>
                <a:cs typeface="Trebuchet MS"/>
              </a:rPr>
              <a:t>up</a:t>
            </a:r>
            <a:r>
              <a:rPr lang="en-US" sz="1800" spc="-5" dirty="0">
                <a:solidFill>
                  <a:schemeClr val="tx1">
                    <a:lumMod val="95000"/>
                  </a:schemeClr>
                </a:solidFill>
                <a:cs typeface="Trebuchet MS"/>
              </a:rPr>
              <a:t> </a:t>
            </a:r>
            <a:r>
              <a:rPr lang="en-US" sz="1800" spc="40" dirty="0">
                <a:solidFill>
                  <a:schemeClr val="tx1">
                    <a:lumMod val="95000"/>
                  </a:schemeClr>
                </a:solidFill>
                <a:cs typeface="Trebuchet MS"/>
              </a:rPr>
              <a:t>shipping</a:t>
            </a:r>
            <a:r>
              <a:rPr lang="en-US" sz="1800" spc="-55" dirty="0">
                <a:solidFill>
                  <a:schemeClr val="tx1">
                    <a:lumMod val="95000"/>
                  </a:schemeClr>
                </a:solidFill>
                <a:cs typeface="Trebuchet MS"/>
              </a:rPr>
              <a:t> </a:t>
            </a:r>
            <a:r>
              <a:rPr lang="en-US" sz="1800" spc="-30" dirty="0">
                <a:solidFill>
                  <a:schemeClr val="tx1">
                    <a:lumMod val="95000"/>
                  </a:schemeClr>
                </a:solidFill>
                <a:cs typeface="Trebuchet MS"/>
              </a:rPr>
              <a:t>rates,</a:t>
            </a:r>
            <a:r>
              <a:rPr lang="en-US" sz="1800" spc="-55" dirty="0">
                <a:solidFill>
                  <a:schemeClr val="tx1">
                    <a:lumMod val="95000"/>
                  </a:schemeClr>
                </a:solidFill>
                <a:cs typeface="Trebuchet MS"/>
              </a:rPr>
              <a:t> </a:t>
            </a:r>
            <a:r>
              <a:rPr lang="en-US" sz="1800" spc="55" dirty="0">
                <a:solidFill>
                  <a:schemeClr val="tx1">
                    <a:lumMod val="95000"/>
                  </a:schemeClr>
                </a:solidFill>
                <a:cs typeface="Trebuchet MS"/>
              </a:rPr>
              <a:t>and</a:t>
            </a:r>
            <a:r>
              <a:rPr lang="en-US" sz="1800" spc="-10" dirty="0">
                <a:solidFill>
                  <a:schemeClr val="tx1">
                    <a:lumMod val="95000"/>
                  </a:schemeClr>
                </a:solidFill>
                <a:cs typeface="Trebuchet MS"/>
              </a:rPr>
              <a:t> </a:t>
            </a:r>
            <a:r>
              <a:rPr lang="en-US" sz="1800" spc="15" dirty="0">
                <a:solidFill>
                  <a:schemeClr val="tx1">
                    <a:lumMod val="95000"/>
                  </a:schemeClr>
                </a:solidFill>
                <a:cs typeface="Trebuchet MS"/>
              </a:rPr>
              <a:t>print </a:t>
            </a:r>
            <a:r>
              <a:rPr lang="en-US" sz="1800" spc="40" dirty="0">
                <a:solidFill>
                  <a:schemeClr val="tx1">
                    <a:lumMod val="95000"/>
                  </a:schemeClr>
                </a:solidFill>
                <a:cs typeface="Trebuchet MS"/>
              </a:rPr>
              <a:t>shipping</a:t>
            </a:r>
            <a:r>
              <a:rPr lang="en-US" sz="1800" spc="-55" dirty="0">
                <a:solidFill>
                  <a:schemeClr val="tx1">
                    <a:lumMod val="95000"/>
                  </a:schemeClr>
                </a:solidFill>
                <a:cs typeface="Trebuchet MS"/>
              </a:rPr>
              <a:t> </a:t>
            </a:r>
            <a:r>
              <a:rPr lang="en-US" sz="1800" spc="20" dirty="0">
                <a:solidFill>
                  <a:schemeClr val="tx1">
                    <a:lumMod val="95000"/>
                  </a:schemeClr>
                </a:solidFill>
                <a:cs typeface="Trebuchet MS"/>
              </a:rPr>
              <a:t>labels</a:t>
            </a:r>
            <a:r>
              <a:rPr lang="en-US" sz="1800" spc="-60" dirty="0">
                <a:solidFill>
                  <a:schemeClr val="tx1">
                    <a:lumMod val="95000"/>
                  </a:schemeClr>
                </a:solidFill>
                <a:cs typeface="Trebuchet MS"/>
              </a:rPr>
              <a:t> </a:t>
            </a:r>
            <a:r>
              <a:rPr lang="en-US" sz="1800" dirty="0">
                <a:solidFill>
                  <a:schemeClr val="tx1">
                    <a:lumMod val="95000"/>
                  </a:schemeClr>
                </a:solidFill>
                <a:cs typeface="Trebuchet MS"/>
              </a:rPr>
              <a:t>all</a:t>
            </a:r>
            <a:r>
              <a:rPr lang="en-US" sz="1800" spc="-50" dirty="0">
                <a:solidFill>
                  <a:schemeClr val="tx1">
                    <a:lumMod val="95000"/>
                  </a:schemeClr>
                </a:solidFill>
                <a:cs typeface="Trebuchet MS"/>
              </a:rPr>
              <a:t> </a:t>
            </a:r>
            <a:r>
              <a:rPr lang="en-US" sz="1800" dirty="0">
                <a:solidFill>
                  <a:schemeClr val="tx1">
                    <a:lumMod val="95000"/>
                  </a:schemeClr>
                </a:solidFill>
                <a:cs typeface="Trebuchet MS"/>
              </a:rPr>
              <a:t>from</a:t>
            </a:r>
            <a:r>
              <a:rPr lang="en-US" sz="1800" spc="-60" dirty="0">
                <a:solidFill>
                  <a:schemeClr val="tx1">
                    <a:lumMod val="95000"/>
                  </a:schemeClr>
                </a:solidFill>
                <a:cs typeface="Trebuchet MS"/>
              </a:rPr>
              <a:t> </a:t>
            </a:r>
            <a:r>
              <a:rPr lang="en-US" sz="1800" spc="60" dirty="0">
                <a:solidFill>
                  <a:schemeClr val="tx1">
                    <a:lumMod val="95000"/>
                  </a:schemeClr>
                </a:solidFill>
                <a:cs typeface="Trebuchet MS"/>
              </a:rPr>
              <a:t>one</a:t>
            </a:r>
            <a:r>
              <a:rPr lang="en-US" sz="1800" spc="-15" dirty="0">
                <a:solidFill>
                  <a:schemeClr val="tx1">
                    <a:lumMod val="95000"/>
                  </a:schemeClr>
                </a:solidFill>
                <a:cs typeface="Trebuchet MS"/>
              </a:rPr>
              <a:t> </a:t>
            </a:r>
            <a:r>
              <a:rPr lang="en-US" sz="1800" spc="-10" dirty="0">
                <a:solidFill>
                  <a:schemeClr val="tx1">
                    <a:lumMod val="95000"/>
                  </a:schemeClr>
                </a:solidFill>
                <a:cs typeface="Trebuchet MS"/>
              </a:rPr>
              <a:t>platform.</a:t>
            </a:r>
            <a:endParaRPr lang="en-US" sz="1800" dirty="0">
              <a:solidFill>
                <a:schemeClr val="tx1">
                  <a:lumMod val="95000"/>
                </a:schemeClr>
              </a:solidFill>
              <a:cs typeface="Trebuchet MS"/>
            </a:endParaRPr>
          </a:p>
          <a:p>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14</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aphicFrame>
        <p:nvGraphicFramePr>
          <p:cNvPr id="16" name="object 5">
            <a:extLst>
              <a:ext uri="{FF2B5EF4-FFF2-40B4-BE49-F238E27FC236}">
                <a16:creationId xmlns:a16="http://schemas.microsoft.com/office/drawing/2014/main" id="{3688DC99-7937-72C8-A9E8-840F188D06C6}"/>
              </a:ext>
            </a:extLst>
          </p:cNvPr>
          <p:cNvGraphicFramePr>
            <a:graphicFrameLocks noGrp="1"/>
          </p:cNvGraphicFramePr>
          <p:nvPr>
            <p:extLst>
              <p:ext uri="{D42A27DB-BD31-4B8C-83A1-F6EECF244321}">
                <p14:modId xmlns:p14="http://schemas.microsoft.com/office/powerpoint/2010/main" val="3052734101"/>
              </p:ext>
            </p:extLst>
          </p:nvPr>
        </p:nvGraphicFramePr>
        <p:xfrm>
          <a:off x="1292185" y="2551120"/>
          <a:ext cx="9502815" cy="3151796"/>
        </p:xfrm>
        <a:graphic>
          <a:graphicData uri="http://schemas.openxmlformats.org/drawingml/2006/table">
            <a:tbl>
              <a:tblPr firstRow="1" bandRow="1">
                <a:tableStyleId>{5FD0F851-EC5A-4D38-B0AD-8093EC10F338}</a:tableStyleId>
              </a:tblPr>
              <a:tblGrid>
                <a:gridCol w="9433456">
                  <a:extLst>
                    <a:ext uri="{9D8B030D-6E8A-4147-A177-3AD203B41FA5}">
                      <a16:colId xmlns:a16="http://schemas.microsoft.com/office/drawing/2014/main" val="20000"/>
                    </a:ext>
                  </a:extLst>
                </a:gridCol>
                <a:gridCol w="69359">
                  <a:extLst>
                    <a:ext uri="{9D8B030D-6E8A-4147-A177-3AD203B41FA5}">
                      <a16:colId xmlns:a16="http://schemas.microsoft.com/office/drawing/2014/main" val="20001"/>
                    </a:ext>
                  </a:extLst>
                </a:gridCol>
              </a:tblGrid>
              <a:tr h="1762294">
                <a:tc>
                  <a:txBody>
                    <a:bodyPr/>
                    <a:lstStyle/>
                    <a:p>
                      <a:pPr marL="4277995" marR="209550" indent="-4076700">
                        <a:lnSpc>
                          <a:spcPts val="2400"/>
                        </a:lnSpc>
                        <a:spcBef>
                          <a:spcPts val="405"/>
                        </a:spcBef>
                        <a:tabLst>
                          <a:tab pos="4277995" algn="l"/>
                        </a:tabLst>
                      </a:pPr>
                      <a:r>
                        <a:rPr sz="1650" b="0" spc="65" dirty="0">
                          <a:solidFill>
                            <a:srgbClr val="FFC000"/>
                          </a:solidFill>
                        </a:rPr>
                        <a:t>Inventory</a:t>
                      </a:r>
                      <a:r>
                        <a:rPr sz="1650" b="0" spc="155" dirty="0">
                          <a:solidFill>
                            <a:srgbClr val="FFC000"/>
                          </a:solidFill>
                        </a:rPr>
                        <a:t> </a:t>
                      </a:r>
                      <a:r>
                        <a:rPr sz="1650" b="0" spc="65" dirty="0">
                          <a:solidFill>
                            <a:srgbClr val="FFC000"/>
                          </a:solidFill>
                        </a:rPr>
                        <a:t>Management</a:t>
                      </a:r>
                      <a:r>
                        <a:rPr sz="1650" b="0" spc="65" dirty="0">
                          <a:solidFill>
                            <a:srgbClr val="FF726D"/>
                          </a:solidFill>
                        </a:rPr>
                        <a:t>	</a:t>
                      </a:r>
                      <a:r>
                        <a:rPr sz="1600" spc="40" dirty="0">
                          <a:solidFill>
                            <a:srgbClr val="D9D0E6"/>
                          </a:solidFill>
                          <a:latin typeface="+mn-lt"/>
                        </a:rPr>
                        <a:t>Shopify </a:t>
                      </a:r>
                      <a:r>
                        <a:rPr sz="1600" spc="30" dirty="0">
                          <a:solidFill>
                            <a:srgbClr val="D9D0E6"/>
                          </a:solidFill>
                          <a:latin typeface="+mn-lt"/>
                        </a:rPr>
                        <a:t>provides </a:t>
                      </a:r>
                      <a:r>
                        <a:rPr sz="1600" spc="25" dirty="0">
                          <a:solidFill>
                            <a:srgbClr val="D9D0E6"/>
                          </a:solidFill>
                          <a:latin typeface="+mn-lt"/>
                        </a:rPr>
                        <a:t>a </a:t>
                      </a:r>
                      <a:r>
                        <a:rPr sz="1600" spc="5" dirty="0">
                          <a:solidFill>
                            <a:srgbClr val="D9D0E6"/>
                          </a:solidFill>
                          <a:latin typeface="+mn-lt"/>
                        </a:rPr>
                        <a:t>range </a:t>
                      </a:r>
                      <a:r>
                        <a:rPr sz="1600" spc="25" dirty="0">
                          <a:solidFill>
                            <a:srgbClr val="D9D0E6"/>
                          </a:solidFill>
                          <a:latin typeface="+mn-lt"/>
                        </a:rPr>
                        <a:t>of inventory  </a:t>
                      </a:r>
                      <a:r>
                        <a:rPr sz="1600" spc="20" dirty="0">
                          <a:solidFill>
                            <a:srgbClr val="D9D0E6"/>
                          </a:solidFill>
                          <a:latin typeface="+mn-lt"/>
                        </a:rPr>
                        <a:t>management </a:t>
                      </a:r>
                      <a:r>
                        <a:rPr sz="1600" spc="45" dirty="0">
                          <a:solidFill>
                            <a:srgbClr val="D9D0E6"/>
                          </a:solidFill>
                          <a:latin typeface="+mn-lt"/>
                        </a:rPr>
                        <a:t>tools </a:t>
                      </a:r>
                      <a:r>
                        <a:rPr sz="1600" spc="15" dirty="0">
                          <a:solidFill>
                            <a:srgbClr val="D9D0E6"/>
                          </a:solidFill>
                          <a:latin typeface="+mn-lt"/>
                        </a:rPr>
                        <a:t>that </a:t>
                      </a:r>
                      <a:r>
                        <a:rPr sz="1600" spc="25" dirty="0">
                          <a:solidFill>
                            <a:srgbClr val="D9D0E6"/>
                          </a:solidFill>
                          <a:latin typeface="+mn-lt"/>
                        </a:rPr>
                        <a:t>help </a:t>
                      </a:r>
                      <a:r>
                        <a:rPr sz="1600" spc="35" dirty="0">
                          <a:solidFill>
                            <a:srgbClr val="D9D0E6"/>
                          </a:solidFill>
                          <a:latin typeface="+mn-lt"/>
                        </a:rPr>
                        <a:t>businesses </a:t>
                      </a:r>
                      <a:r>
                        <a:rPr sz="1600" spc="10" dirty="0">
                          <a:solidFill>
                            <a:srgbClr val="D9D0E6"/>
                          </a:solidFill>
                          <a:latin typeface="+mn-lt"/>
                        </a:rPr>
                        <a:t>keep  </a:t>
                      </a:r>
                      <a:r>
                        <a:rPr sz="1600" spc="-10" dirty="0">
                          <a:solidFill>
                            <a:srgbClr val="D9D0E6"/>
                          </a:solidFill>
                          <a:latin typeface="+mn-lt"/>
                        </a:rPr>
                        <a:t>track </a:t>
                      </a:r>
                      <a:r>
                        <a:rPr sz="1600" spc="25" dirty="0">
                          <a:solidFill>
                            <a:srgbClr val="D9D0E6"/>
                          </a:solidFill>
                          <a:latin typeface="+mn-lt"/>
                        </a:rPr>
                        <a:t>of stock </a:t>
                      </a:r>
                      <a:r>
                        <a:rPr sz="1600" spc="-25" dirty="0">
                          <a:solidFill>
                            <a:srgbClr val="D9D0E6"/>
                          </a:solidFill>
                          <a:latin typeface="+mn-lt"/>
                        </a:rPr>
                        <a:t>levels, </a:t>
                      </a:r>
                      <a:r>
                        <a:rPr sz="1600" spc="25" dirty="0">
                          <a:solidFill>
                            <a:srgbClr val="D9D0E6"/>
                          </a:solidFill>
                          <a:latin typeface="+mn-lt"/>
                        </a:rPr>
                        <a:t>manage </a:t>
                      </a:r>
                      <a:r>
                        <a:rPr sz="1600" spc="20" dirty="0">
                          <a:solidFill>
                            <a:srgbClr val="D9D0E6"/>
                          </a:solidFill>
                          <a:latin typeface="+mn-lt"/>
                        </a:rPr>
                        <a:t>purchase</a:t>
                      </a:r>
                      <a:r>
                        <a:rPr sz="1600" spc="-280" dirty="0">
                          <a:solidFill>
                            <a:srgbClr val="D9D0E6"/>
                          </a:solidFill>
                          <a:latin typeface="+mn-lt"/>
                        </a:rPr>
                        <a:t> </a:t>
                      </a:r>
                      <a:r>
                        <a:rPr sz="1600" spc="-5" dirty="0">
                          <a:solidFill>
                            <a:srgbClr val="D9D0E6"/>
                          </a:solidFill>
                          <a:latin typeface="+mn-lt"/>
                        </a:rPr>
                        <a:t>orders,</a:t>
                      </a:r>
                      <a:endParaRPr sz="1600" dirty="0">
                        <a:latin typeface="+mn-lt"/>
                      </a:endParaRPr>
                    </a:p>
                    <a:p>
                      <a:pPr marL="4277995">
                        <a:lnSpc>
                          <a:spcPct val="100000"/>
                        </a:lnSpc>
                        <a:spcBef>
                          <a:spcPts val="645"/>
                        </a:spcBef>
                      </a:pPr>
                      <a:r>
                        <a:rPr sz="1600" spc="55" dirty="0">
                          <a:solidFill>
                            <a:srgbClr val="D9D0E6"/>
                          </a:solidFill>
                          <a:latin typeface="+mn-lt"/>
                        </a:rPr>
                        <a:t>and </a:t>
                      </a:r>
                      <a:r>
                        <a:rPr sz="1600" spc="-10" dirty="0">
                          <a:solidFill>
                            <a:srgbClr val="D9D0E6"/>
                          </a:solidFill>
                          <a:latin typeface="+mn-lt"/>
                        </a:rPr>
                        <a:t>track </a:t>
                      </a:r>
                      <a:r>
                        <a:rPr sz="1600" spc="30" dirty="0">
                          <a:solidFill>
                            <a:srgbClr val="D9D0E6"/>
                          </a:solidFill>
                          <a:latin typeface="+mn-lt"/>
                        </a:rPr>
                        <a:t>sales</a:t>
                      </a:r>
                      <a:r>
                        <a:rPr sz="1600" spc="-180" dirty="0">
                          <a:solidFill>
                            <a:srgbClr val="D9D0E6"/>
                          </a:solidFill>
                          <a:latin typeface="+mn-lt"/>
                        </a:rPr>
                        <a:t> </a:t>
                      </a:r>
                      <a:r>
                        <a:rPr sz="1600" spc="-10" dirty="0">
                          <a:solidFill>
                            <a:srgbClr val="D9D0E6"/>
                          </a:solidFill>
                          <a:latin typeface="+mn-lt"/>
                        </a:rPr>
                        <a:t>trends.</a:t>
                      </a:r>
                      <a:endParaRPr sz="1600" dirty="0">
                        <a:latin typeface="+mn-lt"/>
                        <a:cs typeface="Trebuchet MS"/>
                      </a:endParaRPr>
                    </a:p>
                  </a:txBody>
                  <a:tcPr marL="0" marR="0" marT="51435" marB="0"/>
                </a:tc>
                <a:tc>
                  <a:txBody>
                    <a:bodyPr/>
                    <a:lstStyle/>
                    <a:p>
                      <a:pPr>
                        <a:lnSpc>
                          <a:spcPct val="100000"/>
                        </a:lnSpc>
                      </a:pPr>
                      <a:endParaRPr sz="1400">
                        <a:latin typeface="Times New Roman"/>
                        <a:cs typeface="Times New Roman"/>
                      </a:endParaRPr>
                    </a:p>
                  </a:txBody>
                  <a:tcPr marL="0" marR="0" marT="0" marB="0"/>
                </a:tc>
                <a:extLst>
                  <a:ext uri="{0D108BD9-81ED-4DB2-BD59-A6C34878D82A}">
                    <a16:rowId xmlns:a16="http://schemas.microsoft.com/office/drawing/2014/main" val="10000"/>
                  </a:ext>
                </a:extLst>
              </a:tr>
              <a:tr h="1389502">
                <a:tc>
                  <a:txBody>
                    <a:bodyPr/>
                    <a:lstStyle/>
                    <a:p>
                      <a:pPr marL="4277995" marR="355600" indent="-4076700">
                        <a:lnSpc>
                          <a:spcPct val="136400"/>
                        </a:lnSpc>
                        <a:spcBef>
                          <a:spcPts val="105"/>
                        </a:spcBef>
                        <a:tabLst>
                          <a:tab pos="4277995" algn="l"/>
                        </a:tabLst>
                      </a:pPr>
                      <a:r>
                        <a:rPr sz="1650" b="0" spc="65" dirty="0">
                          <a:solidFill>
                            <a:srgbClr val="FFC000"/>
                          </a:solidFill>
                        </a:rPr>
                        <a:t>Shipping</a:t>
                      </a:r>
                      <a:r>
                        <a:rPr sz="1650" b="0" spc="145" dirty="0">
                          <a:solidFill>
                            <a:srgbClr val="FFC000"/>
                          </a:solidFill>
                        </a:rPr>
                        <a:t> </a:t>
                      </a:r>
                      <a:r>
                        <a:rPr sz="1650" b="0" spc="65" dirty="0">
                          <a:solidFill>
                            <a:srgbClr val="FFC000"/>
                          </a:solidFill>
                        </a:rPr>
                        <a:t>Services</a:t>
                      </a:r>
                      <a:r>
                        <a:rPr sz="1650" b="0" spc="65" dirty="0">
                          <a:solidFill>
                            <a:srgbClr val="FF726D"/>
                          </a:solidFill>
                        </a:rPr>
                        <a:t>	</a:t>
                      </a:r>
                      <a:r>
                        <a:rPr sz="1600" spc="40" dirty="0">
                          <a:solidFill>
                            <a:srgbClr val="D9D0E6"/>
                          </a:solidFill>
                          <a:latin typeface="+mn-lt"/>
                        </a:rPr>
                        <a:t>Shopify </a:t>
                      </a:r>
                      <a:r>
                        <a:rPr sz="1600" spc="30" dirty="0">
                          <a:solidFill>
                            <a:srgbClr val="D9D0E6"/>
                          </a:solidFill>
                          <a:latin typeface="+mn-lt"/>
                        </a:rPr>
                        <a:t>provides </a:t>
                      </a:r>
                      <a:r>
                        <a:rPr sz="1600" spc="10" dirty="0">
                          <a:solidFill>
                            <a:srgbClr val="D9D0E6"/>
                          </a:solidFill>
                          <a:latin typeface="+mn-lt"/>
                        </a:rPr>
                        <a:t>integration </a:t>
                      </a:r>
                      <a:r>
                        <a:rPr sz="1600" spc="-5" dirty="0">
                          <a:solidFill>
                            <a:srgbClr val="D9D0E6"/>
                          </a:solidFill>
                          <a:latin typeface="+mn-lt"/>
                        </a:rPr>
                        <a:t>with </a:t>
                      </a:r>
                      <a:r>
                        <a:rPr sz="1600" spc="25" dirty="0">
                          <a:solidFill>
                            <a:srgbClr val="D9D0E6"/>
                          </a:solidFill>
                          <a:latin typeface="+mn-lt"/>
                        </a:rPr>
                        <a:t>a </a:t>
                      </a:r>
                      <a:r>
                        <a:rPr sz="1600" spc="5" dirty="0">
                          <a:solidFill>
                            <a:srgbClr val="D9D0E6"/>
                          </a:solidFill>
                          <a:latin typeface="+mn-lt"/>
                        </a:rPr>
                        <a:t>range</a:t>
                      </a:r>
                      <a:r>
                        <a:rPr sz="1600" spc="-250" dirty="0">
                          <a:solidFill>
                            <a:srgbClr val="D9D0E6"/>
                          </a:solidFill>
                          <a:latin typeface="+mn-lt"/>
                        </a:rPr>
                        <a:t> </a:t>
                      </a:r>
                      <a:r>
                        <a:rPr sz="1600" spc="25" dirty="0">
                          <a:solidFill>
                            <a:srgbClr val="D9D0E6"/>
                          </a:solidFill>
                          <a:latin typeface="+mn-lt"/>
                        </a:rPr>
                        <a:t>of  </a:t>
                      </a:r>
                      <a:r>
                        <a:rPr sz="1600" spc="40" dirty="0">
                          <a:solidFill>
                            <a:srgbClr val="D9D0E6"/>
                          </a:solidFill>
                          <a:latin typeface="+mn-lt"/>
                        </a:rPr>
                        <a:t>shipping </a:t>
                      </a:r>
                      <a:r>
                        <a:rPr sz="1600" dirty="0">
                          <a:solidFill>
                            <a:srgbClr val="D9D0E6"/>
                          </a:solidFill>
                          <a:latin typeface="+mn-lt"/>
                        </a:rPr>
                        <a:t>providers, </a:t>
                      </a:r>
                      <a:r>
                        <a:rPr sz="1600" spc="15" dirty="0">
                          <a:solidFill>
                            <a:srgbClr val="D9D0E6"/>
                          </a:solidFill>
                          <a:latin typeface="+mn-lt"/>
                        </a:rPr>
                        <a:t>allowing </a:t>
                      </a:r>
                      <a:r>
                        <a:rPr sz="1600" spc="35" dirty="0">
                          <a:solidFill>
                            <a:srgbClr val="D9D0E6"/>
                          </a:solidFill>
                          <a:latin typeface="+mn-lt"/>
                        </a:rPr>
                        <a:t>businesses</a:t>
                      </a:r>
                      <a:r>
                        <a:rPr sz="1600" spc="-280" dirty="0">
                          <a:solidFill>
                            <a:srgbClr val="D9D0E6"/>
                          </a:solidFill>
                          <a:latin typeface="+mn-lt"/>
                        </a:rPr>
                        <a:t> </a:t>
                      </a:r>
                      <a:r>
                        <a:rPr sz="1600" spc="25" dirty="0">
                          <a:solidFill>
                            <a:srgbClr val="D9D0E6"/>
                          </a:solidFill>
                          <a:latin typeface="+mn-lt"/>
                        </a:rPr>
                        <a:t>to</a:t>
                      </a:r>
                      <a:endParaRPr sz="1600" dirty="0">
                        <a:latin typeface="+mn-lt"/>
                      </a:endParaRPr>
                    </a:p>
                    <a:p>
                      <a:pPr marL="4277995">
                        <a:lnSpc>
                          <a:spcPct val="100000"/>
                        </a:lnSpc>
                        <a:spcBef>
                          <a:spcPts val="855"/>
                        </a:spcBef>
                      </a:pPr>
                      <a:r>
                        <a:rPr sz="1600" spc="55" dirty="0">
                          <a:solidFill>
                            <a:srgbClr val="D9D0E6"/>
                          </a:solidFill>
                          <a:latin typeface="+mn-lt"/>
                        </a:rPr>
                        <a:t>choose</a:t>
                      </a:r>
                      <a:r>
                        <a:rPr sz="1600" spc="-25" dirty="0">
                          <a:solidFill>
                            <a:srgbClr val="D9D0E6"/>
                          </a:solidFill>
                          <a:latin typeface="+mn-lt"/>
                        </a:rPr>
                        <a:t> </a:t>
                      </a:r>
                      <a:r>
                        <a:rPr sz="1600" spc="20" dirty="0">
                          <a:solidFill>
                            <a:srgbClr val="D9D0E6"/>
                          </a:solidFill>
                          <a:latin typeface="+mn-lt"/>
                        </a:rPr>
                        <a:t>the</a:t>
                      </a:r>
                      <a:r>
                        <a:rPr sz="1600" spc="-20" dirty="0">
                          <a:solidFill>
                            <a:srgbClr val="D9D0E6"/>
                          </a:solidFill>
                          <a:latin typeface="+mn-lt"/>
                        </a:rPr>
                        <a:t> </a:t>
                      </a:r>
                      <a:r>
                        <a:rPr sz="1600" spc="60" dirty="0">
                          <a:solidFill>
                            <a:srgbClr val="D9D0E6"/>
                          </a:solidFill>
                          <a:latin typeface="+mn-lt"/>
                        </a:rPr>
                        <a:t>one</a:t>
                      </a:r>
                      <a:r>
                        <a:rPr sz="1600" spc="-25" dirty="0">
                          <a:solidFill>
                            <a:srgbClr val="D9D0E6"/>
                          </a:solidFill>
                          <a:latin typeface="+mn-lt"/>
                        </a:rPr>
                        <a:t> </a:t>
                      </a:r>
                      <a:r>
                        <a:rPr sz="1600" spc="15" dirty="0">
                          <a:solidFill>
                            <a:srgbClr val="D9D0E6"/>
                          </a:solidFill>
                          <a:latin typeface="+mn-lt"/>
                        </a:rPr>
                        <a:t>that</a:t>
                      </a:r>
                      <a:r>
                        <a:rPr sz="1600" spc="5" dirty="0">
                          <a:solidFill>
                            <a:srgbClr val="D9D0E6"/>
                          </a:solidFill>
                          <a:latin typeface="+mn-lt"/>
                        </a:rPr>
                        <a:t> </a:t>
                      </a:r>
                      <a:r>
                        <a:rPr sz="1600" spc="20" dirty="0">
                          <a:solidFill>
                            <a:srgbClr val="D9D0E6"/>
                          </a:solidFill>
                          <a:latin typeface="+mn-lt"/>
                        </a:rPr>
                        <a:t>best</a:t>
                      </a:r>
                      <a:r>
                        <a:rPr sz="1600" dirty="0">
                          <a:solidFill>
                            <a:srgbClr val="D9D0E6"/>
                          </a:solidFill>
                          <a:latin typeface="+mn-lt"/>
                        </a:rPr>
                        <a:t> </a:t>
                      </a:r>
                      <a:r>
                        <a:rPr sz="1600" spc="20" dirty="0">
                          <a:solidFill>
                            <a:srgbClr val="D9D0E6"/>
                          </a:solidFill>
                          <a:latin typeface="+mn-lt"/>
                        </a:rPr>
                        <a:t>suits</a:t>
                      </a:r>
                      <a:r>
                        <a:rPr sz="1600" spc="-65" dirty="0">
                          <a:solidFill>
                            <a:srgbClr val="D9D0E6"/>
                          </a:solidFill>
                          <a:latin typeface="+mn-lt"/>
                        </a:rPr>
                        <a:t> </a:t>
                      </a:r>
                      <a:r>
                        <a:rPr sz="1600" spc="10" dirty="0">
                          <a:solidFill>
                            <a:srgbClr val="D9D0E6"/>
                          </a:solidFill>
                          <a:latin typeface="+mn-lt"/>
                        </a:rPr>
                        <a:t>their</a:t>
                      </a:r>
                      <a:r>
                        <a:rPr sz="1600" spc="-35" dirty="0">
                          <a:solidFill>
                            <a:srgbClr val="D9D0E6"/>
                          </a:solidFill>
                          <a:latin typeface="+mn-lt"/>
                        </a:rPr>
                        <a:t> </a:t>
                      </a:r>
                      <a:r>
                        <a:rPr sz="1600" spc="5" dirty="0">
                          <a:solidFill>
                            <a:srgbClr val="D9D0E6"/>
                          </a:solidFill>
                          <a:latin typeface="+mn-lt"/>
                        </a:rPr>
                        <a:t>needs.</a:t>
                      </a:r>
                      <a:endParaRPr sz="1600" dirty="0">
                        <a:latin typeface="+mn-lt"/>
                        <a:cs typeface="Trebuchet MS"/>
                      </a:endParaRPr>
                    </a:p>
                  </a:txBody>
                  <a:tcPr marL="0" marR="0" marT="13335" marB="0"/>
                </a:tc>
                <a:tc>
                  <a:txBody>
                    <a:bodyPr/>
                    <a:lstStyle/>
                    <a:p>
                      <a:pPr>
                        <a:lnSpc>
                          <a:spcPct val="100000"/>
                        </a:lnSpc>
                      </a:pPr>
                      <a:endParaRPr sz="1400" dirty="0">
                        <a:latin typeface="Times New Roman"/>
                        <a:cs typeface="Times New Roman"/>
                      </a:endParaRPr>
                    </a:p>
                  </a:txBody>
                  <a:tcPr marL="0" marR="0" marT="0" marB="0"/>
                </a:tc>
                <a:extLst>
                  <a:ext uri="{0D108BD9-81ED-4DB2-BD59-A6C34878D82A}">
                    <a16:rowId xmlns:a16="http://schemas.microsoft.com/office/drawing/2014/main" val="10001"/>
                  </a:ext>
                </a:extLst>
              </a:tr>
            </a:tbl>
          </a:graphicData>
        </a:graphic>
      </p:graphicFrame>
      <p:sp>
        <p:nvSpPr>
          <p:cNvPr id="17" name="Date Placeholder 16">
            <a:extLst>
              <a:ext uri="{FF2B5EF4-FFF2-40B4-BE49-F238E27FC236}">
                <a16:creationId xmlns:a16="http://schemas.microsoft.com/office/drawing/2014/main" id="{76C4D261-6905-3E48-3133-CE7219B08645}"/>
              </a:ext>
            </a:extLst>
          </p:cNvPr>
          <p:cNvSpPr>
            <a:spLocks noGrp="1"/>
          </p:cNvSpPr>
          <p:nvPr>
            <p:ph type="dt" sz="half" idx="10"/>
          </p:nvPr>
        </p:nvSpPr>
        <p:spPr/>
        <p:txBody>
          <a:bodyPr/>
          <a:lstStyle/>
          <a:p>
            <a:fld id="{8FBEF2C8-7F05-4318-9554-1FB5783D6A63}" type="datetime1">
              <a:rPr lang="en-US" smtClean="0"/>
              <a:t>4/30/2023</a:t>
            </a:fld>
            <a:endParaRPr lang="en-US"/>
          </a:p>
        </p:txBody>
      </p:sp>
    </p:spTree>
    <p:extLst>
      <p:ext uri="{BB962C8B-B14F-4D97-AF65-F5344CB8AC3E}">
        <p14:creationId xmlns:p14="http://schemas.microsoft.com/office/powerpoint/2010/main" val="389134558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4EBBB15-190E-BC29-3A68-87B2C2AC3155}"/>
              </a:ext>
            </a:extLst>
          </p:cNvPr>
          <p:cNvSpPr>
            <a:spLocks noGrp="1"/>
          </p:cNvSpPr>
          <p:nvPr>
            <p:ph type="sldNum" sz="quarter" idx="12"/>
          </p:nvPr>
        </p:nvSpPr>
        <p:spPr/>
        <p:txBody>
          <a:bodyPr/>
          <a:lstStyle/>
          <a:p>
            <a:fld id="{DBA1B0FB-D917-4C8C-928F-313BD683BF39}" type="slidenum">
              <a:rPr lang="en-US" smtClean="0"/>
              <a:t>15</a:t>
            </a:fld>
            <a:endParaRPr lang="en-US"/>
          </a:p>
        </p:txBody>
      </p:sp>
      <p:sp>
        <p:nvSpPr>
          <p:cNvPr id="5" name="TextBox 4">
            <a:extLst>
              <a:ext uri="{FF2B5EF4-FFF2-40B4-BE49-F238E27FC236}">
                <a16:creationId xmlns:a16="http://schemas.microsoft.com/office/drawing/2014/main" id="{B2A8386E-F48B-E3F6-18A3-4FA05D85BFF0}"/>
              </a:ext>
            </a:extLst>
          </p:cNvPr>
          <p:cNvSpPr txBox="1"/>
          <p:nvPr/>
        </p:nvSpPr>
        <p:spPr>
          <a:xfrm>
            <a:off x="535430" y="196900"/>
            <a:ext cx="6748040" cy="923330"/>
          </a:xfrm>
          <a:prstGeom prst="rect">
            <a:avLst/>
          </a:prstGeom>
          <a:noFill/>
        </p:spPr>
        <p:txBody>
          <a:bodyPr wrap="square" rtlCol="0">
            <a:spAutoFit/>
          </a:bodyPr>
          <a:lstStyle/>
          <a:p>
            <a:r>
              <a:rPr lang="en-US" sz="5400">
                <a:solidFill>
                  <a:schemeClr val="bg2">
                    <a:lumMod val="25000"/>
                    <a:lumOff val="75000"/>
                  </a:schemeClr>
                </a:solidFill>
                <a:latin typeface="+mj-lt"/>
              </a:rPr>
              <a:t>Future of Shopify</a:t>
            </a:r>
            <a:endParaRPr lang="en-US" sz="5400" dirty="0">
              <a:solidFill>
                <a:schemeClr val="bg2">
                  <a:lumMod val="25000"/>
                  <a:lumOff val="75000"/>
                </a:schemeClr>
              </a:solidFill>
              <a:latin typeface="+mj-lt"/>
            </a:endParaRPr>
          </a:p>
        </p:txBody>
      </p:sp>
      <p:sp>
        <p:nvSpPr>
          <p:cNvPr id="6" name="object 11">
            <a:extLst>
              <a:ext uri="{FF2B5EF4-FFF2-40B4-BE49-F238E27FC236}">
                <a16:creationId xmlns:a16="http://schemas.microsoft.com/office/drawing/2014/main" id="{AF41334C-2219-0BBE-8227-E0115CBF30F0}"/>
              </a:ext>
            </a:extLst>
          </p:cNvPr>
          <p:cNvSpPr txBox="1"/>
          <p:nvPr/>
        </p:nvSpPr>
        <p:spPr>
          <a:xfrm>
            <a:off x="1391646" y="1400846"/>
            <a:ext cx="2188210" cy="2089785"/>
          </a:xfrm>
          <a:prstGeom prst="rect">
            <a:avLst/>
          </a:prstGeom>
        </p:spPr>
        <p:txBody>
          <a:bodyPr vert="horz" wrap="square" lIns="0" tIns="11430" rIns="0" bIns="0" rtlCol="0">
            <a:spAutoFit/>
          </a:bodyPr>
          <a:lstStyle/>
          <a:p>
            <a:pPr marL="12700">
              <a:lnSpc>
                <a:spcPct val="100000"/>
              </a:lnSpc>
              <a:spcBef>
                <a:spcPts val="90"/>
              </a:spcBef>
            </a:pPr>
            <a:r>
              <a:rPr lang="en-US" sz="1800" b="1" spc="-90" dirty="0">
                <a:solidFill>
                  <a:srgbClr val="E4DFDE"/>
                </a:solidFill>
                <a:cs typeface="Arial"/>
              </a:rPr>
              <a:t>Continued</a:t>
            </a:r>
            <a:r>
              <a:rPr lang="en-US" sz="1800" b="1" spc="-160" dirty="0">
                <a:solidFill>
                  <a:srgbClr val="E4DFDE"/>
                </a:solidFill>
                <a:cs typeface="Arial"/>
              </a:rPr>
              <a:t> </a:t>
            </a:r>
            <a:r>
              <a:rPr lang="en-US" sz="1800" b="1" spc="-95" dirty="0">
                <a:solidFill>
                  <a:srgbClr val="E4DFDE"/>
                </a:solidFill>
                <a:cs typeface="Arial"/>
              </a:rPr>
              <a:t>Growth</a:t>
            </a:r>
            <a:endParaRPr lang="en-US" sz="1800" dirty="0">
              <a:cs typeface="Arial"/>
            </a:endParaRPr>
          </a:p>
          <a:p>
            <a:pPr marL="12700" marR="5080">
              <a:lnSpc>
                <a:spcPct val="154000"/>
              </a:lnSpc>
              <a:spcBef>
                <a:spcPts val="1160"/>
              </a:spcBef>
            </a:pPr>
            <a:r>
              <a:rPr lang="en-US" sz="1400" spc="20" dirty="0">
                <a:solidFill>
                  <a:srgbClr val="E4DFDE"/>
                </a:solidFill>
                <a:cs typeface="Arial"/>
              </a:rPr>
              <a:t>Shopify's </a:t>
            </a:r>
            <a:r>
              <a:rPr lang="en-US" sz="1400" spc="15" dirty="0">
                <a:solidFill>
                  <a:srgbClr val="E4DFDE"/>
                </a:solidFill>
                <a:cs typeface="Arial"/>
              </a:rPr>
              <a:t>user </a:t>
            </a:r>
            <a:r>
              <a:rPr lang="en-US" sz="1400" spc="-10" dirty="0">
                <a:solidFill>
                  <a:srgbClr val="E4DFDE"/>
                </a:solidFill>
                <a:cs typeface="Arial"/>
              </a:rPr>
              <a:t>base </a:t>
            </a:r>
            <a:r>
              <a:rPr lang="en-US" sz="1400" spc="10" dirty="0">
                <a:solidFill>
                  <a:srgbClr val="E4DFDE"/>
                </a:solidFill>
                <a:cs typeface="Arial"/>
              </a:rPr>
              <a:t>and </a:t>
            </a:r>
            <a:r>
              <a:rPr lang="en-US" sz="1400" spc="15" dirty="0">
                <a:solidFill>
                  <a:srgbClr val="E4DFDE"/>
                </a:solidFill>
                <a:cs typeface="Arial"/>
              </a:rPr>
              <a:t>revenue </a:t>
            </a:r>
            <a:r>
              <a:rPr lang="en-US" sz="1400" spc="50" dirty="0">
                <a:solidFill>
                  <a:srgbClr val="E4DFDE"/>
                </a:solidFill>
                <a:cs typeface="Arial"/>
              </a:rPr>
              <a:t>continue </a:t>
            </a:r>
            <a:r>
              <a:rPr lang="en-US" sz="1400" spc="75" dirty="0">
                <a:solidFill>
                  <a:srgbClr val="E4DFDE"/>
                </a:solidFill>
                <a:cs typeface="Arial"/>
              </a:rPr>
              <a:t>to </a:t>
            </a:r>
            <a:r>
              <a:rPr lang="en-US" sz="1400" spc="35" dirty="0">
                <a:solidFill>
                  <a:srgbClr val="E4DFDE"/>
                </a:solidFill>
                <a:cs typeface="Arial"/>
              </a:rPr>
              <a:t>grow </a:t>
            </a:r>
            <a:r>
              <a:rPr lang="en-US" sz="1400" spc="15" dirty="0">
                <a:solidFill>
                  <a:srgbClr val="E4DFDE"/>
                </a:solidFill>
                <a:cs typeface="Arial"/>
              </a:rPr>
              <a:t>year</a:t>
            </a:r>
            <a:r>
              <a:rPr lang="en-US" sz="1400" spc="-130" dirty="0">
                <a:solidFill>
                  <a:srgbClr val="E4DFDE"/>
                </a:solidFill>
                <a:cs typeface="Arial"/>
              </a:rPr>
              <a:t> </a:t>
            </a:r>
            <a:r>
              <a:rPr lang="en-US" sz="1400" spc="35" dirty="0">
                <a:solidFill>
                  <a:srgbClr val="E4DFDE"/>
                </a:solidFill>
                <a:cs typeface="Arial"/>
              </a:rPr>
              <a:t>over</a:t>
            </a:r>
            <a:r>
              <a:rPr lang="en-US" sz="1400" spc="-130" dirty="0">
                <a:solidFill>
                  <a:srgbClr val="E4DFDE"/>
                </a:solidFill>
                <a:cs typeface="Arial"/>
              </a:rPr>
              <a:t> </a:t>
            </a:r>
            <a:r>
              <a:rPr lang="en-US" sz="1400" spc="-20" dirty="0">
                <a:solidFill>
                  <a:srgbClr val="E4DFDE"/>
                </a:solidFill>
                <a:cs typeface="Arial"/>
              </a:rPr>
              <a:t>year,</a:t>
            </a:r>
            <a:r>
              <a:rPr lang="en-US" sz="1400" spc="-120" dirty="0">
                <a:solidFill>
                  <a:srgbClr val="E4DFDE"/>
                </a:solidFill>
                <a:cs typeface="Arial"/>
              </a:rPr>
              <a:t> </a:t>
            </a:r>
            <a:r>
              <a:rPr lang="en-US" sz="1400" spc="45" dirty="0">
                <a:solidFill>
                  <a:srgbClr val="E4DFDE"/>
                </a:solidFill>
                <a:cs typeface="Arial"/>
              </a:rPr>
              <a:t>indicating</a:t>
            </a:r>
            <a:r>
              <a:rPr lang="en-US" sz="1400" spc="-80" dirty="0">
                <a:solidFill>
                  <a:srgbClr val="E4DFDE"/>
                </a:solidFill>
                <a:cs typeface="Arial"/>
              </a:rPr>
              <a:t> </a:t>
            </a:r>
            <a:r>
              <a:rPr lang="en-US" sz="1400" spc="-25" dirty="0">
                <a:solidFill>
                  <a:srgbClr val="E4DFDE"/>
                </a:solidFill>
                <a:cs typeface="Arial"/>
              </a:rPr>
              <a:t>a  </a:t>
            </a:r>
            <a:r>
              <a:rPr lang="en-US" sz="1400" spc="35" dirty="0">
                <a:solidFill>
                  <a:srgbClr val="E4DFDE"/>
                </a:solidFill>
                <a:cs typeface="Arial"/>
              </a:rPr>
              <a:t>promising </a:t>
            </a:r>
            <a:r>
              <a:rPr lang="en-US" sz="1400" spc="50" dirty="0">
                <a:solidFill>
                  <a:srgbClr val="E4DFDE"/>
                </a:solidFill>
                <a:cs typeface="Arial"/>
              </a:rPr>
              <a:t>future </a:t>
            </a:r>
            <a:r>
              <a:rPr lang="en-US" sz="1400" spc="60" dirty="0">
                <a:solidFill>
                  <a:srgbClr val="E4DFDE"/>
                </a:solidFill>
                <a:cs typeface="Arial"/>
              </a:rPr>
              <a:t>for </a:t>
            </a:r>
            <a:r>
              <a:rPr lang="en-US" sz="1400" spc="55" dirty="0">
                <a:solidFill>
                  <a:srgbClr val="E4DFDE"/>
                </a:solidFill>
                <a:cs typeface="Arial"/>
              </a:rPr>
              <a:t>the </a:t>
            </a:r>
            <a:r>
              <a:rPr lang="en-US" sz="1400" spc="10" dirty="0">
                <a:solidFill>
                  <a:srgbClr val="E4DFDE"/>
                </a:solidFill>
                <a:cs typeface="Arial"/>
              </a:rPr>
              <a:t>company.</a:t>
            </a:r>
            <a:endParaRPr lang="en-US" sz="1400" dirty="0">
              <a:cs typeface="Arial"/>
            </a:endParaRPr>
          </a:p>
        </p:txBody>
      </p:sp>
      <p:sp>
        <p:nvSpPr>
          <p:cNvPr id="7" name="object 13">
            <a:extLst>
              <a:ext uri="{FF2B5EF4-FFF2-40B4-BE49-F238E27FC236}">
                <a16:creationId xmlns:a16="http://schemas.microsoft.com/office/drawing/2014/main" id="{B434A7F7-B21F-FAD6-812E-3956E7E0E57E}"/>
              </a:ext>
            </a:extLst>
          </p:cNvPr>
          <p:cNvSpPr txBox="1"/>
          <p:nvPr/>
        </p:nvSpPr>
        <p:spPr>
          <a:xfrm>
            <a:off x="4528542" y="1377696"/>
            <a:ext cx="2214245" cy="2731135"/>
          </a:xfrm>
          <a:prstGeom prst="rect">
            <a:avLst/>
          </a:prstGeom>
        </p:spPr>
        <p:txBody>
          <a:bodyPr vert="horz" wrap="square" lIns="0" tIns="12700" rIns="0" bIns="0" rtlCol="0">
            <a:spAutoFit/>
          </a:bodyPr>
          <a:lstStyle/>
          <a:p>
            <a:pPr marL="12700" marR="205104">
              <a:lnSpc>
                <a:spcPct val="107600"/>
              </a:lnSpc>
              <a:spcBef>
                <a:spcPts val="100"/>
              </a:spcBef>
            </a:pPr>
            <a:r>
              <a:rPr lang="en-US" sz="1800" b="1" spc="-85" dirty="0">
                <a:solidFill>
                  <a:srgbClr val="E4DFDE"/>
                </a:solidFill>
                <a:cs typeface="Arial"/>
              </a:rPr>
              <a:t>Expansion </a:t>
            </a:r>
            <a:r>
              <a:rPr lang="en-US" sz="1800" b="1" spc="-55" dirty="0">
                <a:solidFill>
                  <a:srgbClr val="E4DFDE"/>
                </a:solidFill>
                <a:cs typeface="Arial"/>
              </a:rPr>
              <a:t>into</a:t>
            </a:r>
            <a:r>
              <a:rPr lang="en-US" sz="1800" b="1" spc="-285" dirty="0">
                <a:solidFill>
                  <a:srgbClr val="E4DFDE"/>
                </a:solidFill>
                <a:cs typeface="Arial"/>
              </a:rPr>
              <a:t> </a:t>
            </a:r>
            <a:r>
              <a:rPr lang="en-US" sz="1800" b="1" spc="-75" dirty="0">
                <a:solidFill>
                  <a:srgbClr val="E4DFDE"/>
                </a:solidFill>
                <a:cs typeface="Arial"/>
              </a:rPr>
              <a:t>New  </a:t>
            </a:r>
            <a:r>
              <a:rPr lang="en-US" sz="1800" b="1" spc="-85" dirty="0">
                <a:solidFill>
                  <a:srgbClr val="E4DFDE"/>
                </a:solidFill>
                <a:cs typeface="Arial"/>
              </a:rPr>
              <a:t>Markets</a:t>
            </a:r>
            <a:endParaRPr lang="en-US" sz="1800" dirty="0">
              <a:cs typeface="Arial"/>
            </a:endParaRPr>
          </a:p>
          <a:p>
            <a:pPr marL="12700" marR="5080">
              <a:lnSpc>
                <a:spcPct val="153600"/>
              </a:lnSpc>
              <a:spcBef>
                <a:spcPts val="1165"/>
              </a:spcBef>
            </a:pPr>
            <a:r>
              <a:rPr lang="en-US" sz="1400" spc="25" dirty="0">
                <a:solidFill>
                  <a:srgbClr val="E4DFDE"/>
                </a:solidFill>
                <a:cs typeface="Arial"/>
              </a:rPr>
              <a:t>Shopify </a:t>
            </a:r>
            <a:r>
              <a:rPr lang="en-US" sz="1400" spc="-5" dirty="0">
                <a:solidFill>
                  <a:srgbClr val="E4DFDE"/>
                </a:solidFill>
                <a:cs typeface="Arial"/>
              </a:rPr>
              <a:t>has </a:t>
            </a:r>
            <a:r>
              <a:rPr lang="en-US" sz="1400" dirty="0">
                <a:solidFill>
                  <a:srgbClr val="E4DFDE"/>
                </a:solidFill>
                <a:cs typeface="Arial"/>
              </a:rPr>
              <a:t>expanded  </a:t>
            </a:r>
            <a:r>
              <a:rPr lang="en-US" sz="1400" spc="25" dirty="0">
                <a:solidFill>
                  <a:srgbClr val="E4DFDE"/>
                </a:solidFill>
                <a:cs typeface="Arial"/>
              </a:rPr>
              <a:t>beyond </a:t>
            </a:r>
            <a:r>
              <a:rPr lang="en-US" sz="1400" spc="55" dirty="0">
                <a:solidFill>
                  <a:srgbClr val="E4DFDE"/>
                </a:solidFill>
                <a:cs typeface="Arial"/>
              </a:rPr>
              <a:t>its </a:t>
            </a:r>
            <a:r>
              <a:rPr lang="en-US" sz="1400" spc="30" dirty="0">
                <a:solidFill>
                  <a:srgbClr val="E4DFDE"/>
                </a:solidFill>
                <a:cs typeface="Arial"/>
              </a:rPr>
              <a:t>e-commerce  </a:t>
            </a:r>
            <a:r>
              <a:rPr lang="en-US" sz="1400" spc="50" dirty="0">
                <a:solidFill>
                  <a:srgbClr val="E4DFDE"/>
                </a:solidFill>
                <a:cs typeface="Arial"/>
              </a:rPr>
              <a:t>platform </a:t>
            </a:r>
            <a:r>
              <a:rPr lang="en-US" sz="1400" spc="75" dirty="0">
                <a:solidFill>
                  <a:srgbClr val="E4DFDE"/>
                </a:solidFill>
                <a:cs typeface="Arial"/>
              </a:rPr>
              <a:t>to </a:t>
            </a:r>
            <a:r>
              <a:rPr lang="en-US" sz="1400" spc="40" dirty="0">
                <a:solidFill>
                  <a:srgbClr val="E4DFDE"/>
                </a:solidFill>
                <a:cs typeface="Arial"/>
              </a:rPr>
              <a:t>provide  additional</a:t>
            </a:r>
            <a:r>
              <a:rPr lang="en-US" sz="1400" spc="-100" dirty="0">
                <a:solidFill>
                  <a:srgbClr val="E4DFDE"/>
                </a:solidFill>
                <a:cs typeface="Arial"/>
              </a:rPr>
              <a:t> </a:t>
            </a:r>
            <a:r>
              <a:rPr lang="en-US" sz="1400" spc="10" dirty="0">
                <a:solidFill>
                  <a:srgbClr val="E4DFDE"/>
                </a:solidFill>
                <a:cs typeface="Arial"/>
              </a:rPr>
              <a:t>services</a:t>
            </a:r>
            <a:r>
              <a:rPr lang="en-US" sz="1400" spc="-100" dirty="0">
                <a:solidFill>
                  <a:srgbClr val="E4DFDE"/>
                </a:solidFill>
                <a:cs typeface="Arial"/>
              </a:rPr>
              <a:t> </a:t>
            </a:r>
            <a:r>
              <a:rPr lang="en-US" sz="1400" spc="20" dirty="0">
                <a:solidFill>
                  <a:srgbClr val="E4DFDE"/>
                </a:solidFill>
                <a:cs typeface="Arial"/>
              </a:rPr>
              <a:t>such</a:t>
            </a:r>
            <a:r>
              <a:rPr lang="en-US" sz="1400" spc="-85" dirty="0">
                <a:solidFill>
                  <a:srgbClr val="E4DFDE"/>
                </a:solidFill>
                <a:cs typeface="Arial"/>
              </a:rPr>
              <a:t> </a:t>
            </a:r>
            <a:r>
              <a:rPr lang="en-US" sz="1400" spc="-30" dirty="0">
                <a:solidFill>
                  <a:srgbClr val="E4DFDE"/>
                </a:solidFill>
                <a:cs typeface="Arial"/>
              </a:rPr>
              <a:t>as  </a:t>
            </a:r>
            <a:r>
              <a:rPr lang="en-US" sz="1400" spc="45" dirty="0">
                <a:solidFill>
                  <a:srgbClr val="E4DFDE"/>
                </a:solidFill>
                <a:cs typeface="Arial"/>
              </a:rPr>
              <a:t>point-of-sale </a:t>
            </a:r>
            <a:r>
              <a:rPr lang="en-US" sz="1400" spc="40" dirty="0">
                <a:solidFill>
                  <a:srgbClr val="E4DFDE"/>
                </a:solidFill>
                <a:cs typeface="Arial"/>
              </a:rPr>
              <a:t>solutions</a:t>
            </a:r>
            <a:r>
              <a:rPr lang="en-US" sz="1400" spc="-300" dirty="0">
                <a:solidFill>
                  <a:srgbClr val="E4DFDE"/>
                </a:solidFill>
                <a:cs typeface="Arial"/>
              </a:rPr>
              <a:t> </a:t>
            </a:r>
            <a:r>
              <a:rPr lang="en-US" sz="1400" spc="10" dirty="0">
                <a:solidFill>
                  <a:srgbClr val="E4DFDE"/>
                </a:solidFill>
                <a:cs typeface="Arial"/>
              </a:rPr>
              <a:t>and  </a:t>
            </a:r>
            <a:r>
              <a:rPr lang="en-US" sz="1400" spc="25" dirty="0">
                <a:solidFill>
                  <a:srgbClr val="E4DFDE"/>
                </a:solidFill>
                <a:cs typeface="Arial"/>
              </a:rPr>
              <a:t>marketing</a:t>
            </a:r>
            <a:r>
              <a:rPr lang="en-US" sz="1400" spc="-80" dirty="0">
                <a:solidFill>
                  <a:srgbClr val="E4DFDE"/>
                </a:solidFill>
                <a:cs typeface="Arial"/>
              </a:rPr>
              <a:t> </a:t>
            </a:r>
            <a:r>
              <a:rPr lang="en-US" sz="1400" spc="30" dirty="0">
                <a:solidFill>
                  <a:srgbClr val="E4DFDE"/>
                </a:solidFill>
                <a:cs typeface="Arial"/>
              </a:rPr>
              <a:t>tools.</a:t>
            </a:r>
            <a:endParaRPr lang="en-US" sz="1400" dirty="0">
              <a:cs typeface="Arial"/>
            </a:endParaRPr>
          </a:p>
        </p:txBody>
      </p:sp>
      <p:sp>
        <p:nvSpPr>
          <p:cNvPr id="8" name="object 18">
            <a:extLst>
              <a:ext uri="{FF2B5EF4-FFF2-40B4-BE49-F238E27FC236}">
                <a16:creationId xmlns:a16="http://schemas.microsoft.com/office/drawing/2014/main" id="{6C989CDE-B7EE-CB17-36CB-BA3D141B1BB8}"/>
              </a:ext>
            </a:extLst>
          </p:cNvPr>
          <p:cNvSpPr txBox="1"/>
          <p:nvPr/>
        </p:nvSpPr>
        <p:spPr>
          <a:xfrm>
            <a:off x="1391646" y="4191232"/>
            <a:ext cx="4787900" cy="1432560"/>
          </a:xfrm>
          <a:prstGeom prst="rect">
            <a:avLst/>
          </a:prstGeom>
        </p:spPr>
        <p:txBody>
          <a:bodyPr vert="horz" wrap="square" lIns="0" tIns="11430" rIns="0" bIns="0" rtlCol="0">
            <a:spAutoFit/>
          </a:bodyPr>
          <a:lstStyle/>
          <a:p>
            <a:pPr marL="12700">
              <a:lnSpc>
                <a:spcPct val="100000"/>
              </a:lnSpc>
              <a:spcBef>
                <a:spcPts val="90"/>
              </a:spcBef>
            </a:pPr>
            <a:r>
              <a:rPr lang="en-US" sz="1800" b="1" spc="-70" dirty="0">
                <a:solidFill>
                  <a:srgbClr val="E4DFDE"/>
                </a:solidFill>
                <a:cs typeface="Arial"/>
              </a:rPr>
              <a:t>Innovative</a:t>
            </a:r>
            <a:r>
              <a:rPr lang="en-US" sz="1800" b="1" spc="-190" dirty="0">
                <a:solidFill>
                  <a:srgbClr val="E4DFDE"/>
                </a:solidFill>
                <a:cs typeface="Arial"/>
              </a:rPr>
              <a:t> </a:t>
            </a:r>
            <a:r>
              <a:rPr lang="en-US" sz="1800" b="1" spc="-100" dirty="0">
                <a:solidFill>
                  <a:srgbClr val="E4DFDE"/>
                </a:solidFill>
                <a:cs typeface="Arial"/>
              </a:rPr>
              <a:t>Features</a:t>
            </a:r>
            <a:endParaRPr lang="en-US" sz="1800" dirty="0">
              <a:cs typeface="Arial"/>
            </a:endParaRPr>
          </a:p>
          <a:p>
            <a:pPr marL="12700" marR="5080">
              <a:lnSpc>
                <a:spcPct val="154000"/>
              </a:lnSpc>
              <a:spcBef>
                <a:spcPts val="1160"/>
              </a:spcBef>
            </a:pPr>
            <a:r>
              <a:rPr lang="en-US" sz="1400" spc="25" dirty="0">
                <a:solidFill>
                  <a:srgbClr val="E4DFDE"/>
                </a:solidFill>
                <a:cs typeface="Arial"/>
              </a:rPr>
              <a:t>Shopify</a:t>
            </a:r>
            <a:r>
              <a:rPr lang="en-US" sz="1400" spc="-100" dirty="0">
                <a:solidFill>
                  <a:srgbClr val="E4DFDE"/>
                </a:solidFill>
                <a:cs typeface="Arial"/>
              </a:rPr>
              <a:t> </a:t>
            </a:r>
            <a:r>
              <a:rPr lang="en-US" sz="1400" spc="15" dirty="0">
                <a:solidFill>
                  <a:srgbClr val="E4DFDE"/>
                </a:solidFill>
                <a:cs typeface="Arial"/>
              </a:rPr>
              <a:t>is</a:t>
            </a:r>
            <a:r>
              <a:rPr lang="en-US" sz="1400" spc="-85" dirty="0">
                <a:solidFill>
                  <a:srgbClr val="E4DFDE"/>
                </a:solidFill>
                <a:cs typeface="Arial"/>
              </a:rPr>
              <a:t> </a:t>
            </a:r>
            <a:r>
              <a:rPr lang="en-US" sz="1400" spc="50" dirty="0">
                <a:solidFill>
                  <a:srgbClr val="E4DFDE"/>
                </a:solidFill>
                <a:cs typeface="Arial"/>
              </a:rPr>
              <a:t>constantly</a:t>
            </a:r>
            <a:r>
              <a:rPr lang="en-US" sz="1400" spc="-95" dirty="0">
                <a:solidFill>
                  <a:srgbClr val="E4DFDE"/>
                </a:solidFill>
                <a:cs typeface="Arial"/>
              </a:rPr>
              <a:t> </a:t>
            </a:r>
            <a:r>
              <a:rPr lang="en-US" sz="1400" spc="35" dirty="0">
                <a:solidFill>
                  <a:srgbClr val="E4DFDE"/>
                </a:solidFill>
                <a:cs typeface="Arial"/>
              </a:rPr>
              <a:t>innovating,</a:t>
            </a:r>
            <a:r>
              <a:rPr lang="en-US" sz="1400" spc="-114" dirty="0">
                <a:solidFill>
                  <a:srgbClr val="E4DFDE"/>
                </a:solidFill>
                <a:cs typeface="Arial"/>
              </a:rPr>
              <a:t> </a:t>
            </a:r>
            <a:r>
              <a:rPr lang="en-US" sz="1400" spc="60" dirty="0">
                <a:solidFill>
                  <a:srgbClr val="E4DFDE"/>
                </a:solidFill>
                <a:cs typeface="Arial"/>
              </a:rPr>
              <a:t>with</a:t>
            </a:r>
            <a:r>
              <a:rPr lang="en-US" sz="1400" spc="-70" dirty="0">
                <a:solidFill>
                  <a:srgbClr val="E4DFDE"/>
                </a:solidFill>
                <a:cs typeface="Arial"/>
              </a:rPr>
              <a:t> </a:t>
            </a:r>
            <a:r>
              <a:rPr lang="en-US" sz="1400" spc="5" dirty="0">
                <a:solidFill>
                  <a:srgbClr val="E4DFDE"/>
                </a:solidFill>
                <a:cs typeface="Arial"/>
              </a:rPr>
              <a:t>new</a:t>
            </a:r>
            <a:r>
              <a:rPr lang="en-US" sz="1400" spc="-60" dirty="0">
                <a:solidFill>
                  <a:srgbClr val="E4DFDE"/>
                </a:solidFill>
                <a:cs typeface="Arial"/>
              </a:rPr>
              <a:t> </a:t>
            </a:r>
            <a:r>
              <a:rPr lang="en-US" sz="1400" spc="20" dirty="0">
                <a:solidFill>
                  <a:srgbClr val="E4DFDE"/>
                </a:solidFill>
                <a:cs typeface="Arial"/>
              </a:rPr>
              <a:t>features</a:t>
            </a:r>
            <a:r>
              <a:rPr lang="en-US" sz="1400" spc="-85" dirty="0">
                <a:solidFill>
                  <a:srgbClr val="E4DFDE"/>
                </a:solidFill>
                <a:cs typeface="Arial"/>
              </a:rPr>
              <a:t> </a:t>
            </a:r>
            <a:r>
              <a:rPr lang="en-US" sz="1400" spc="20" dirty="0">
                <a:solidFill>
                  <a:srgbClr val="E4DFDE"/>
                </a:solidFill>
                <a:cs typeface="Arial"/>
              </a:rPr>
              <a:t>such</a:t>
            </a:r>
            <a:r>
              <a:rPr lang="en-US" sz="1400" spc="-70" dirty="0">
                <a:solidFill>
                  <a:srgbClr val="E4DFDE"/>
                </a:solidFill>
                <a:cs typeface="Arial"/>
              </a:rPr>
              <a:t> </a:t>
            </a:r>
            <a:r>
              <a:rPr lang="en-US" sz="1400" spc="-30" dirty="0">
                <a:solidFill>
                  <a:srgbClr val="E4DFDE"/>
                </a:solidFill>
                <a:cs typeface="Arial"/>
              </a:rPr>
              <a:t>as </a:t>
            </a:r>
            <a:r>
              <a:rPr lang="en-US" sz="1400" spc="25" dirty="0">
                <a:solidFill>
                  <a:srgbClr val="E4DFDE"/>
                </a:solidFill>
                <a:cs typeface="Arial"/>
              </a:rPr>
              <a:t>augmented </a:t>
            </a:r>
            <a:r>
              <a:rPr lang="en-US" sz="1400" spc="40" dirty="0">
                <a:solidFill>
                  <a:srgbClr val="E4DFDE"/>
                </a:solidFill>
                <a:cs typeface="Arial"/>
              </a:rPr>
              <a:t>reality </a:t>
            </a:r>
            <a:r>
              <a:rPr lang="en-US" sz="1400" spc="10" dirty="0">
                <a:solidFill>
                  <a:srgbClr val="E4DFDE"/>
                </a:solidFill>
                <a:cs typeface="Arial"/>
              </a:rPr>
              <a:t>and </a:t>
            </a:r>
            <a:r>
              <a:rPr lang="en-US" sz="1400" spc="35" dirty="0">
                <a:solidFill>
                  <a:srgbClr val="E4DFDE"/>
                </a:solidFill>
                <a:cs typeface="Arial"/>
              </a:rPr>
              <a:t>voice </a:t>
            </a:r>
            <a:r>
              <a:rPr lang="en-US" sz="1400" spc="5" dirty="0">
                <a:solidFill>
                  <a:srgbClr val="E4DFDE"/>
                </a:solidFill>
                <a:cs typeface="Arial"/>
              </a:rPr>
              <a:t>search </a:t>
            </a:r>
            <a:r>
              <a:rPr lang="en-US" sz="1400" spc="75" dirty="0">
                <a:solidFill>
                  <a:srgbClr val="E4DFDE"/>
                </a:solidFill>
                <a:cs typeface="Arial"/>
              </a:rPr>
              <a:t>to </a:t>
            </a:r>
            <a:r>
              <a:rPr lang="en-US" sz="1400" spc="35" dirty="0">
                <a:solidFill>
                  <a:srgbClr val="E4DFDE"/>
                </a:solidFill>
                <a:cs typeface="Arial"/>
              </a:rPr>
              <a:t>improve </a:t>
            </a:r>
            <a:r>
              <a:rPr lang="en-US" sz="1400" spc="55" dirty="0">
                <a:solidFill>
                  <a:srgbClr val="E4DFDE"/>
                </a:solidFill>
                <a:cs typeface="Arial"/>
              </a:rPr>
              <a:t>the </a:t>
            </a:r>
            <a:r>
              <a:rPr lang="en-US" sz="1400" spc="15" dirty="0">
                <a:solidFill>
                  <a:srgbClr val="E4DFDE"/>
                </a:solidFill>
                <a:cs typeface="Arial"/>
              </a:rPr>
              <a:t>user </a:t>
            </a:r>
            <a:r>
              <a:rPr lang="en-US" sz="1400" dirty="0">
                <a:solidFill>
                  <a:srgbClr val="E4DFDE"/>
                </a:solidFill>
                <a:cs typeface="Arial"/>
              </a:rPr>
              <a:t>experience.</a:t>
            </a:r>
            <a:endParaRPr lang="en-US" sz="1400" dirty="0">
              <a:cs typeface="Arial"/>
            </a:endParaRPr>
          </a:p>
        </p:txBody>
      </p:sp>
      <p:sp>
        <p:nvSpPr>
          <p:cNvPr id="9" name="Diamond 8">
            <a:extLst>
              <a:ext uri="{FF2B5EF4-FFF2-40B4-BE49-F238E27FC236}">
                <a16:creationId xmlns:a16="http://schemas.microsoft.com/office/drawing/2014/main" id="{033C0EB1-34D3-E75F-BC7D-9BBD7A369CB8}"/>
              </a:ext>
            </a:extLst>
          </p:cNvPr>
          <p:cNvSpPr/>
          <p:nvPr/>
        </p:nvSpPr>
        <p:spPr>
          <a:xfrm>
            <a:off x="690577" y="1394904"/>
            <a:ext cx="567160" cy="555585"/>
          </a:xfrm>
          <a:prstGeom prst="diamond">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a:latin typeface="+mj-lt"/>
              </a:rPr>
              <a:t>1</a:t>
            </a:r>
            <a:endParaRPr lang="en-US" dirty="0">
              <a:latin typeface="+mj-lt"/>
            </a:endParaRPr>
          </a:p>
        </p:txBody>
      </p:sp>
      <p:sp>
        <p:nvSpPr>
          <p:cNvPr id="10" name="Diamond 9">
            <a:extLst>
              <a:ext uri="{FF2B5EF4-FFF2-40B4-BE49-F238E27FC236}">
                <a16:creationId xmlns:a16="http://schemas.microsoft.com/office/drawing/2014/main" id="{46CA5D1B-E632-70E7-22CF-A810AC9BDEA1}"/>
              </a:ext>
            </a:extLst>
          </p:cNvPr>
          <p:cNvSpPr/>
          <p:nvPr/>
        </p:nvSpPr>
        <p:spPr>
          <a:xfrm>
            <a:off x="647658" y="4191232"/>
            <a:ext cx="567160" cy="555585"/>
          </a:xfrm>
          <a:prstGeom prst="diamond">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a:latin typeface="+mj-lt"/>
              </a:rPr>
              <a:t>3</a:t>
            </a:r>
            <a:endParaRPr lang="en-US" dirty="0">
              <a:latin typeface="+mj-lt"/>
            </a:endParaRPr>
          </a:p>
        </p:txBody>
      </p:sp>
      <p:sp>
        <p:nvSpPr>
          <p:cNvPr id="11" name="Diamond 10">
            <a:extLst>
              <a:ext uri="{FF2B5EF4-FFF2-40B4-BE49-F238E27FC236}">
                <a16:creationId xmlns:a16="http://schemas.microsoft.com/office/drawing/2014/main" id="{14941829-E764-C2AB-EB44-EB3F42AA5238}"/>
              </a:ext>
            </a:extLst>
          </p:cNvPr>
          <p:cNvSpPr/>
          <p:nvPr/>
        </p:nvSpPr>
        <p:spPr>
          <a:xfrm>
            <a:off x="3890175" y="1394904"/>
            <a:ext cx="567160" cy="555585"/>
          </a:xfrm>
          <a:prstGeom prst="diamond">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latin typeface="+mj-lt"/>
              </a:rPr>
              <a:t>2</a:t>
            </a:r>
          </a:p>
        </p:txBody>
      </p:sp>
      <p:sp>
        <p:nvSpPr>
          <p:cNvPr id="12" name="AutoShape 2" descr="How Shopify Is Bringing Online Retailers Into the Future | Inc.com">
            <a:extLst>
              <a:ext uri="{FF2B5EF4-FFF2-40B4-BE49-F238E27FC236}">
                <a16:creationId xmlns:a16="http://schemas.microsoft.com/office/drawing/2014/main" id="{F7A4619A-0C07-E020-F804-F6ACEDDAFA4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7" name="Picture 16">
            <a:extLst>
              <a:ext uri="{FF2B5EF4-FFF2-40B4-BE49-F238E27FC236}">
                <a16:creationId xmlns:a16="http://schemas.microsoft.com/office/drawing/2014/main" id="{0114CA91-D2DF-C05B-84EA-885F5F9124DE}"/>
              </a:ext>
            </a:extLst>
          </p:cNvPr>
          <p:cNvPicPr>
            <a:picLocks noChangeAspect="1"/>
          </p:cNvPicPr>
          <p:nvPr/>
        </p:nvPicPr>
        <p:blipFill>
          <a:blip r:embed="rId2"/>
          <a:stretch>
            <a:fillRect/>
          </a:stretch>
        </p:blipFill>
        <p:spPr>
          <a:xfrm>
            <a:off x="7193877" y="1335207"/>
            <a:ext cx="4307546" cy="2426584"/>
          </a:xfrm>
          <a:prstGeom prst="rect">
            <a:avLst/>
          </a:prstGeom>
          <a:ln>
            <a:noFill/>
          </a:ln>
          <a:effectLst>
            <a:softEdge rad="112500"/>
          </a:effectLst>
        </p:spPr>
      </p:pic>
      <p:pic>
        <p:nvPicPr>
          <p:cNvPr id="8200" name="Picture 8" descr="Shopify's Revenue Could Climb Sharply in the Next 5 Years. The Stock Is a  Buy for the Long Term.">
            <a:extLst>
              <a:ext uri="{FF2B5EF4-FFF2-40B4-BE49-F238E27FC236}">
                <a16:creationId xmlns:a16="http://schemas.microsoft.com/office/drawing/2014/main" id="{25951688-6912-0B47-EB5D-03C855BB7B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3255" y="3976769"/>
            <a:ext cx="4313927" cy="242658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8" name="Date Placeholder 17">
            <a:extLst>
              <a:ext uri="{FF2B5EF4-FFF2-40B4-BE49-F238E27FC236}">
                <a16:creationId xmlns:a16="http://schemas.microsoft.com/office/drawing/2014/main" id="{64D8418F-4B29-86B1-6FC0-E879486CD126}"/>
              </a:ext>
            </a:extLst>
          </p:cNvPr>
          <p:cNvSpPr>
            <a:spLocks noGrp="1"/>
          </p:cNvSpPr>
          <p:nvPr>
            <p:ph type="dt" sz="half" idx="10"/>
          </p:nvPr>
        </p:nvSpPr>
        <p:spPr/>
        <p:txBody>
          <a:bodyPr/>
          <a:lstStyle/>
          <a:p>
            <a:fld id="{39BB0495-6958-48A6-B52A-B1FA722A3954}" type="datetime1">
              <a:rPr lang="en-US" smtClean="0"/>
              <a:t>4/30/2023</a:t>
            </a:fld>
            <a:endParaRPr lang="en-US"/>
          </a:p>
        </p:txBody>
      </p:sp>
    </p:spTree>
    <p:extLst>
      <p:ext uri="{BB962C8B-B14F-4D97-AF65-F5344CB8AC3E}">
        <p14:creationId xmlns:p14="http://schemas.microsoft.com/office/powerpoint/2010/main" val="42972561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200"/>
                                        </p:tgtEl>
                                        <p:attrNameLst>
                                          <p:attrName>style.visibility</p:attrName>
                                        </p:attrNameLst>
                                      </p:cBhvr>
                                      <p:to>
                                        <p:strVal val="visible"/>
                                      </p:to>
                                    </p:set>
                                    <p:animEffect transition="in" filter="fade">
                                      <p:cBhvr>
                                        <p:cTn id="14" dur="1000"/>
                                        <p:tgtEl>
                                          <p:spTgt spid="8200"/>
                                        </p:tgtEl>
                                      </p:cBhvr>
                                    </p:animEffect>
                                    <p:anim calcmode="lin" valueType="num">
                                      <p:cBhvr>
                                        <p:cTn id="15" dur="1000" fill="hold"/>
                                        <p:tgtEl>
                                          <p:spTgt spid="8200"/>
                                        </p:tgtEl>
                                        <p:attrNameLst>
                                          <p:attrName>ppt_x</p:attrName>
                                        </p:attrNameLst>
                                      </p:cBhvr>
                                      <p:tavLst>
                                        <p:tav tm="0">
                                          <p:val>
                                            <p:strVal val="#ppt_x"/>
                                          </p:val>
                                        </p:tav>
                                        <p:tav tm="100000">
                                          <p:val>
                                            <p:strVal val="#ppt_x"/>
                                          </p:val>
                                        </p:tav>
                                      </p:tavLst>
                                    </p:anim>
                                    <p:anim calcmode="lin" valueType="num">
                                      <p:cBhvr>
                                        <p:cTn id="16" dur="1000" fill="hold"/>
                                        <p:tgtEl>
                                          <p:spTgt spid="820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barn(inVertical)">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6">
                                            <p:txEl>
                                              <p:pRg st="0" end="0"/>
                                            </p:txEl>
                                          </p:spTgt>
                                        </p:tgtEl>
                                        <p:attrNameLst>
                                          <p:attrName>style.visibility</p:attrName>
                                        </p:attrNameLst>
                                      </p:cBhvr>
                                      <p:to>
                                        <p:strVal val="visible"/>
                                      </p:to>
                                    </p:set>
                                    <p:animEffect transition="in" filter="barn(inVertical)">
                                      <p:cBhvr>
                                        <p:cTn id="26" dur="500"/>
                                        <p:tgtEl>
                                          <p:spTgt spid="6">
                                            <p:txEl>
                                              <p:pRg st="0" end="0"/>
                                            </p:txEl>
                                          </p:spTgt>
                                        </p:tgtEl>
                                      </p:cBhvr>
                                    </p:animEffect>
                                  </p:childTnLst>
                                </p:cTn>
                              </p:par>
                              <p:par>
                                <p:cTn id="27" presetID="16" presetClass="entr" presetSubtype="21" fill="hold" nodeType="withEffect">
                                  <p:stCondLst>
                                    <p:cond delay="0"/>
                                  </p:stCondLst>
                                  <p:childTnLst>
                                    <p:set>
                                      <p:cBhvr>
                                        <p:cTn id="28" dur="1" fill="hold">
                                          <p:stCondLst>
                                            <p:cond delay="0"/>
                                          </p:stCondLst>
                                        </p:cTn>
                                        <p:tgtEl>
                                          <p:spTgt spid="6">
                                            <p:txEl>
                                              <p:pRg st="1" end="1"/>
                                            </p:txEl>
                                          </p:spTgt>
                                        </p:tgtEl>
                                        <p:attrNameLst>
                                          <p:attrName>style.visibility</p:attrName>
                                        </p:attrNameLst>
                                      </p:cBhvr>
                                      <p:to>
                                        <p:strVal val="visible"/>
                                      </p:to>
                                    </p:set>
                                    <p:animEffect transition="in" filter="barn(inVertical)">
                                      <p:cBhvr>
                                        <p:cTn id="29" dur="500"/>
                                        <p:tgtEl>
                                          <p:spTgt spid="6">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barn(inVertical)">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nodeType="clickEffect">
                                  <p:stCondLst>
                                    <p:cond delay="0"/>
                                  </p:stCondLst>
                                  <p:childTnLst>
                                    <p:set>
                                      <p:cBhvr>
                                        <p:cTn id="38" dur="1" fill="hold">
                                          <p:stCondLst>
                                            <p:cond delay="0"/>
                                          </p:stCondLst>
                                        </p:cTn>
                                        <p:tgtEl>
                                          <p:spTgt spid="7">
                                            <p:txEl>
                                              <p:pRg st="0" end="0"/>
                                            </p:txEl>
                                          </p:spTgt>
                                        </p:tgtEl>
                                        <p:attrNameLst>
                                          <p:attrName>style.visibility</p:attrName>
                                        </p:attrNameLst>
                                      </p:cBhvr>
                                      <p:to>
                                        <p:strVal val="visible"/>
                                      </p:to>
                                    </p:set>
                                    <p:animEffect transition="in" filter="barn(inVertical)">
                                      <p:cBhvr>
                                        <p:cTn id="39" dur="500"/>
                                        <p:tgtEl>
                                          <p:spTgt spid="7">
                                            <p:txEl>
                                              <p:pRg st="0" end="0"/>
                                            </p:txEl>
                                          </p:spTgt>
                                        </p:tgtEl>
                                      </p:cBhvr>
                                    </p:animEffect>
                                  </p:childTnLst>
                                </p:cTn>
                              </p:par>
                              <p:par>
                                <p:cTn id="40" presetID="16" presetClass="entr" presetSubtype="21" fill="hold" nodeType="withEffect">
                                  <p:stCondLst>
                                    <p:cond delay="0"/>
                                  </p:stCondLst>
                                  <p:childTnLst>
                                    <p:set>
                                      <p:cBhvr>
                                        <p:cTn id="41" dur="1" fill="hold">
                                          <p:stCondLst>
                                            <p:cond delay="0"/>
                                          </p:stCondLst>
                                        </p:cTn>
                                        <p:tgtEl>
                                          <p:spTgt spid="7">
                                            <p:txEl>
                                              <p:pRg st="1" end="1"/>
                                            </p:txEl>
                                          </p:spTgt>
                                        </p:tgtEl>
                                        <p:attrNameLst>
                                          <p:attrName>style.visibility</p:attrName>
                                        </p:attrNameLst>
                                      </p:cBhvr>
                                      <p:to>
                                        <p:strVal val="visible"/>
                                      </p:to>
                                    </p:set>
                                    <p:animEffect transition="in" filter="barn(inVertical)">
                                      <p:cBhvr>
                                        <p:cTn id="42" dur="500"/>
                                        <p:tgtEl>
                                          <p:spTgt spid="7">
                                            <p:txEl>
                                              <p:pRg st="1" end="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barn(inVertical)">
                                      <p:cBhvr>
                                        <p:cTn id="47" dur="500"/>
                                        <p:tgtEl>
                                          <p:spTgt spid="10"/>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8">
                                            <p:txEl>
                                              <p:pRg st="0" end="0"/>
                                            </p:txEl>
                                          </p:spTgt>
                                        </p:tgtEl>
                                        <p:attrNameLst>
                                          <p:attrName>style.visibility</p:attrName>
                                        </p:attrNameLst>
                                      </p:cBhvr>
                                      <p:to>
                                        <p:strVal val="visible"/>
                                      </p:to>
                                    </p:set>
                                    <p:animEffect transition="in" filter="wipe(down)">
                                      <p:cBhvr>
                                        <p:cTn id="52" dur="500"/>
                                        <p:tgtEl>
                                          <p:spTgt spid="8">
                                            <p:txEl>
                                              <p:pRg st="0" end="0"/>
                                            </p:txEl>
                                          </p:spTgt>
                                        </p:tgtEl>
                                      </p:cBhvr>
                                    </p:animEffect>
                                  </p:childTnLst>
                                </p:cTn>
                              </p:par>
                              <p:par>
                                <p:cTn id="53" presetID="22" presetClass="entr" presetSubtype="4" fill="hold" nodeType="withEffect">
                                  <p:stCondLst>
                                    <p:cond delay="0"/>
                                  </p:stCondLst>
                                  <p:childTnLst>
                                    <p:set>
                                      <p:cBhvr>
                                        <p:cTn id="54" dur="1" fill="hold">
                                          <p:stCondLst>
                                            <p:cond delay="0"/>
                                          </p:stCondLst>
                                        </p:cTn>
                                        <p:tgtEl>
                                          <p:spTgt spid="8">
                                            <p:txEl>
                                              <p:pRg st="1" end="1"/>
                                            </p:txEl>
                                          </p:spTgt>
                                        </p:tgtEl>
                                        <p:attrNameLst>
                                          <p:attrName>style.visibility</p:attrName>
                                        </p:attrNameLst>
                                      </p:cBhvr>
                                      <p:to>
                                        <p:strVal val="visible"/>
                                      </p:to>
                                    </p:set>
                                    <p:animEffect transition="in" filter="wipe(down)">
                                      <p:cBhvr>
                                        <p:cTn id="55"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223" name="Freeform: Shape 9222">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225" name="Oval 9224">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227" name="Oval 9226">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229" name="Group 9228">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9230" name="Freeform: Shape 9229">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31" name="Freeform: Shape 9230">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232" name="Oval 9231">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233" name="Oval 9232">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9235" name="Rectangle 923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Shopify Inc.: Nowhere Near Reaching its Potential | The Motley Fool Canada">
            <a:extLst>
              <a:ext uri="{FF2B5EF4-FFF2-40B4-BE49-F238E27FC236}">
                <a16:creationId xmlns:a16="http://schemas.microsoft.com/office/drawing/2014/main" id="{8937A9F9-BCF7-8177-58A0-58783972339D}"/>
              </a:ext>
            </a:extLst>
          </p:cNvPr>
          <p:cNvPicPr>
            <a:picLocks noGrp="1" noChangeAspect="1" noChangeArrowheads="1"/>
          </p:cNvPicPr>
          <p:nvPr>
            <p:ph type="pic" sz="quarter" idx="15"/>
          </p:nvPr>
        </p:nvPicPr>
        <p:blipFill rotWithShape="1">
          <a:blip r:embed="rId3">
            <a:alphaModFix amt="70000"/>
            <a:extLst>
              <a:ext uri="{28A0092B-C50C-407E-A947-70E740481C1C}">
                <a14:useLocalDpi xmlns:a14="http://schemas.microsoft.com/office/drawing/2010/main" val="0"/>
              </a:ext>
            </a:extLst>
          </a:blip>
          <a:srcRect/>
          <a:stretch/>
        </p:blipFill>
        <p:spPr bwMode="auto">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9237" name="Rectangle 9236">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39" name="Rectangle 9238">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a:solidFill>
                  <a:schemeClr val="tx1"/>
                </a:solidFill>
                <a:latin typeface="+mj-lt"/>
                <a:ea typeface="+mj-ea"/>
                <a:cs typeface="+mj-cs"/>
              </a:rPr>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437187" cy="2265216"/>
          </a:xfrm>
        </p:spPr>
        <p:txBody>
          <a:bodyPr vert="horz" wrap="square" lIns="0" tIns="0" rIns="0" bIns="0" rtlCol="0">
            <a:normAutofit/>
          </a:bodyPr>
          <a:lstStyle/>
          <a:p>
            <a:pPr marL="0" indent="0">
              <a:lnSpc>
                <a:spcPct val="100000"/>
              </a:lnSpc>
            </a:pPr>
            <a:r>
              <a:rPr lang="en-US" kern="1200" dirty="0">
                <a:latin typeface="+mn-lt"/>
                <a:ea typeface="+mn-ea"/>
                <a:cs typeface="+mn-cs"/>
              </a:rPr>
              <a:t>Fatima Aftab</a:t>
            </a:r>
          </a:p>
          <a:p>
            <a:pPr marL="0" indent="0">
              <a:lnSpc>
                <a:spcPct val="100000"/>
              </a:lnSpc>
            </a:pPr>
            <a:r>
              <a:rPr lang="en-US" dirty="0"/>
              <a:t>Basit Iqbal</a:t>
            </a:r>
          </a:p>
          <a:p>
            <a:pPr marL="0" indent="0">
              <a:lnSpc>
                <a:spcPct val="100000"/>
              </a:lnSpc>
            </a:pPr>
            <a:r>
              <a:rPr lang="en-US" kern="1200" dirty="0">
                <a:latin typeface="+mn-lt"/>
                <a:ea typeface="+mn-ea"/>
                <a:cs typeface="+mn-cs"/>
              </a:rPr>
              <a:t>Waleed Rashid</a:t>
            </a:r>
          </a:p>
        </p:txBody>
      </p:sp>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16</a:t>
            </a:fld>
            <a:endParaRPr lang="en-US">
              <a:solidFill>
                <a:schemeClr val="tx1">
                  <a:alpha val="80000"/>
                </a:schemeClr>
              </a:solidFill>
            </a:endParaRPr>
          </a:p>
        </p:txBody>
      </p:sp>
      <p:sp>
        <p:nvSpPr>
          <p:cNvPr id="9" name="Date Placeholder 8">
            <a:extLst>
              <a:ext uri="{FF2B5EF4-FFF2-40B4-BE49-F238E27FC236}">
                <a16:creationId xmlns:a16="http://schemas.microsoft.com/office/drawing/2014/main" id="{654BB4F1-A8BA-F38F-DD4A-47B28DD489E9}"/>
              </a:ext>
            </a:extLst>
          </p:cNvPr>
          <p:cNvSpPr>
            <a:spLocks noGrp="1"/>
          </p:cNvSpPr>
          <p:nvPr>
            <p:ph type="dt" sz="half" idx="10"/>
          </p:nvPr>
        </p:nvSpPr>
        <p:spPr/>
        <p:txBody>
          <a:bodyPr/>
          <a:lstStyle/>
          <a:p>
            <a:fld id="{543D7BF8-19BB-457B-BC18-232898A03562}" type="datetime1">
              <a:rPr lang="en-US" smtClean="0"/>
              <a:t>4/30/2023</a:t>
            </a:fld>
            <a:endParaRPr lang="en-US"/>
          </a:p>
        </p:txBody>
      </p:sp>
    </p:spTree>
    <p:extLst>
      <p:ext uri="{BB962C8B-B14F-4D97-AF65-F5344CB8AC3E}">
        <p14:creationId xmlns:p14="http://schemas.microsoft.com/office/powerpoint/2010/main" val="324779884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25" name="Group 2124">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2126" name="Freeform: Shape 2125">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127" name="Oval 2126">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28" name="Oval 2127">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29" name="Freeform: Shape 2128">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2131" name="Rectangle 2130">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3" y="357986"/>
            <a:ext cx="3565524" cy="1178927"/>
          </a:xfrm>
        </p:spPr>
        <p:txBody>
          <a:bodyPr vert="horz" wrap="square" lIns="0" tIns="0" rIns="0" bIns="0" rtlCol="0" anchor="b" anchorCtr="0">
            <a:normAutofit/>
          </a:bodyPr>
          <a:lstStyle/>
          <a:p>
            <a:pPr>
              <a:lnSpc>
                <a:spcPct val="100000"/>
              </a:lnSpc>
            </a:pPr>
            <a:r>
              <a:rPr lang="en-US" dirty="0">
                <a:solidFill>
                  <a:schemeClr val="bg2">
                    <a:lumMod val="25000"/>
                    <a:lumOff val="75000"/>
                  </a:schemeClr>
                </a:solidFill>
              </a:rPr>
              <a:t>Agenda</a:t>
            </a:r>
          </a:p>
        </p:txBody>
      </p:sp>
      <p:sp>
        <p:nvSpPr>
          <p:cNvPr id="2133" name="Oval 2132">
            <a:extLst>
              <a:ext uri="{FF2B5EF4-FFF2-40B4-BE49-F238E27FC236}">
                <a16:creationId xmlns:a16="http://schemas.microsoft.com/office/drawing/2014/main" id="{C25C2D0C-89F2-4874-A67D-504E65834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9401" y="1788918"/>
            <a:ext cx="4301848" cy="4136021"/>
          </a:xfrm>
        </p:spPr>
        <p:txBody>
          <a:bodyPr vert="horz" wrap="square" lIns="0" tIns="0" rIns="0" bIns="0" rtlCol="0" anchor="t">
            <a:normAutofit/>
          </a:bodyPr>
          <a:lstStyle/>
          <a:p>
            <a:pPr marL="514350" indent="-285750">
              <a:buFont typeface="Arial" panose="020B0604020202020204" pitchFamily="34" charset="0"/>
              <a:buChar char="•"/>
            </a:pPr>
            <a:r>
              <a:rPr lang="en-US" sz="1600" dirty="0"/>
              <a:t>Introduction to the Business Model</a:t>
            </a:r>
          </a:p>
          <a:p>
            <a:pPr marL="514350" indent="-285750">
              <a:buFont typeface="Arial" panose="020B0604020202020204" pitchFamily="34" charset="0"/>
              <a:buChar char="•"/>
            </a:pPr>
            <a:r>
              <a:rPr lang="en-US" sz="1600" dirty="0"/>
              <a:t>Introduction to Shopify </a:t>
            </a:r>
          </a:p>
          <a:p>
            <a:pPr marL="514350" indent="-285750">
              <a:buFont typeface="Arial" panose="020B0604020202020204" pitchFamily="34" charset="0"/>
              <a:buChar char="•"/>
            </a:pPr>
            <a:r>
              <a:rPr lang="en-US" sz="1600" dirty="0"/>
              <a:t>Business Model of Shopify</a:t>
            </a:r>
          </a:p>
          <a:p>
            <a:pPr marL="514350" indent="-285750">
              <a:buFont typeface="Arial" panose="020B0604020202020204" pitchFamily="34" charset="0"/>
              <a:buChar char="•"/>
            </a:pPr>
            <a:r>
              <a:rPr lang="en-US" sz="1600" dirty="0"/>
              <a:t>Revenue Streams of Shopify</a:t>
            </a:r>
          </a:p>
          <a:p>
            <a:pPr marL="514350" indent="-285750">
              <a:buFont typeface="Arial" panose="020B0604020202020204" pitchFamily="34" charset="0"/>
              <a:buChar char="•"/>
            </a:pPr>
            <a:r>
              <a:rPr lang="en-US" sz="1600" dirty="0"/>
              <a:t>How users earn money</a:t>
            </a:r>
          </a:p>
          <a:p>
            <a:pPr marL="514350" indent="-285750">
              <a:buFont typeface="Arial" panose="020B0604020202020204" pitchFamily="34" charset="0"/>
              <a:buChar char="•"/>
            </a:pPr>
            <a:r>
              <a:rPr lang="en-US" sz="1600" dirty="0"/>
              <a:t>Marketing Tools for Shopify Users</a:t>
            </a:r>
          </a:p>
          <a:p>
            <a:pPr marL="514350" indent="-285750">
              <a:buFont typeface="Arial" panose="020B0604020202020204" pitchFamily="34" charset="0"/>
              <a:buChar char="•"/>
            </a:pPr>
            <a:r>
              <a:rPr lang="en-US" sz="1600" dirty="0"/>
              <a:t>Managing Inventory and Shipping</a:t>
            </a:r>
          </a:p>
          <a:p>
            <a:pPr marL="514350" indent="-285750">
              <a:buFont typeface="Arial" panose="020B0604020202020204" pitchFamily="34" charset="0"/>
              <a:buChar char="•"/>
            </a:pPr>
            <a:r>
              <a:rPr lang="en-US" sz="1600" dirty="0"/>
              <a:t>Shopify's Future</a:t>
            </a:r>
          </a:p>
          <a:p>
            <a:pPr>
              <a:buFont typeface="Arial" panose="020B0604020202020204" pitchFamily="34" charset="0"/>
              <a:buChar char="•"/>
            </a:pPr>
            <a:endParaRPr lang="en-US" sz="1600" dirty="0"/>
          </a:p>
          <a:p>
            <a:pPr>
              <a:buFont typeface="Arial" panose="020B0604020202020204" pitchFamily="34" charset="0"/>
              <a:buChar char="•"/>
            </a:pPr>
            <a:endParaRPr lang="en-US" sz="1600" dirty="0"/>
          </a:p>
        </p:txBody>
      </p:sp>
      <p:pic>
        <p:nvPicPr>
          <p:cNvPr id="20" name="Picture 10" descr="Icon Shopping Cart E-commerce Supermarket Laptop Powerpoint Background For  Free Download - Slidesdocs">
            <a:extLst>
              <a:ext uri="{FF2B5EF4-FFF2-40B4-BE49-F238E27FC236}">
                <a16:creationId xmlns:a16="http://schemas.microsoft.com/office/drawing/2014/main" id="{8E4D28AF-4DEC-5AD7-DA7F-3ABAB1324599}"/>
              </a:ext>
            </a:extLst>
          </p:cNvPr>
          <p:cNvPicPr>
            <a:picLocks noGrp="1" noChangeAspect="1" noChangeArrowheads="1"/>
          </p:cNvPicPr>
          <p:nvPr>
            <p:ph type="pic" sz="quarter" idx="14"/>
          </p:nvPr>
        </p:nvPicPr>
        <p:blipFill rotWithShape="1">
          <a:blip r:embed="rId2">
            <a:extLst>
              <a:ext uri="{28A0092B-C50C-407E-A947-70E740481C1C}">
                <a14:useLocalDpi xmlns:a14="http://schemas.microsoft.com/office/drawing/2010/main" val="0"/>
              </a:ext>
            </a:extLst>
          </a:blip>
          <a:srcRect l="2732" r="41018"/>
          <a:stretch/>
        </p:blipFill>
        <p:spPr bwMode="auto">
          <a:xfrm>
            <a:off x="7865806" y="273844"/>
            <a:ext cx="3955563" cy="3955563"/>
          </a:xfrm>
          <a:custGeom>
            <a:avLst/>
            <a:gdLst/>
            <a:ahLst/>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noFill/>
          <a:extLst>
            <a:ext uri="{909E8E84-426E-40DD-AFC4-6F175D3DCCD1}">
              <a14:hiddenFill xmlns:a14="http://schemas.microsoft.com/office/drawing/2010/main">
                <a:solidFill>
                  <a:srgbClr val="FFFFFF"/>
                </a:solidFill>
              </a14:hiddenFill>
            </a:ext>
          </a:extLst>
        </p:spPr>
      </p:pic>
      <p:pic>
        <p:nvPicPr>
          <p:cNvPr id="2054" name="Picture 6" descr="Shopify png images | PNGWing">
            <a:extLst>
              <a:ext uri="{FF2B5EF4-FFF2-40B4-BE49-F238E27FC236}">
                <a16:creationId xmlns:a16="http://schemas.microsoft.com/office/drawing/2014/main" id="{33782F97-FB9F-7533-0E39-00C12038FD09}"/>
              </a:ext>
            </a:extLst>
          </p:cNvPr>
          <p:cNvPicPr>
            <a:picLocks noGrp="1" noChangeAspect="1" noChangeArrowheads="1"/>
          </p:cNvPicPr>
          <p:nvPr>
            <p:ph type="pic" sz="quarter" idx="15"/>
          </p:nvPr>
        </p:nvPicPr>
        <p:blipFill rotWithShape="1">
          <a:blip r:embed="rId3">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rcRect r="15" b="15"/>
          <a:stretch/>
        </p:blipFill>
        <p:spPr bwMode="auto">
          <a:xfrm>
            <a:off x="5416867" y="2407522"/>
            <a:ext cx="2263776" cy="2263776"/>
          </a:xfrm>
          <a:custGeom>
            <a:avLst/>
            <a:gdLst/>
            <a:ahLst/>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noFill/>
          <a:extLst>
            <a:ext uri="{909E8E84-426E-40DD-AFC4-6F175D3DCCD1}">
              <a14:hiddenFill xmlns:a14="http://schemas.microsoft.com/office/drawing/2010/main">
                <a:solidFill>
                  <a:srgbClr val="FFFFFF"/>
                </a:solidFill>
              </a14:hiddenFill>
            </a:ext>
          </a:extLst>
        </p:spPr>
      </p:pic>
      <p:grpSp>
        <p:nvGrpSpPr>
          <p:cNvPr id="2135" name="Group 2134">
            <a:extLst>
              <a:ext uri="{FF2B5EF4-FFF2-40B4-BE49-F238E27FC236}">
                <a16:creationId xmlns:a16="http://schemas.microsoft.com/office/drawing/2014/main" id="{73FD8943-49CD-489F-AF30-D186003CB0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2297" y="5691007"/>
            <a:ext cx="667802" cy="631474"/>
            <a:chOff x="3409557" y="4940429"/>
            <a:chExt cx="667802" cy="631474"/>
          </a:xfrm>
        </p:grpSpPr>
        <p:sp>
          <p:nvSpPr>
            <p:cNvPr id="2136" name="Freeform: Shape 2135">
              <a:extLst>
                <a:ext uri="{FF2B5EF4-FFF2-40B4-BE49-F238E27FC236}">
                  <a16:creationId xmlns:a16="http://schemas.microsoft.com/office/drawing/2014/main" id="{7D1AA9E7-DA6E-4B0E-AFF8-ACA4D7D793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37" name="Oval 2136">
              <a:extLst>
                <a:ext uri="{FF2B5EF4-FFF2-40B4-BE49-F238E27FC236}">
                  <a16:creationId xmlns:a16="http://schemas.microsoft.com/office/drawing/2014/main" id="{FDA334A1-5994-4CBD-AF0E-366DEF3A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pic>
        <p:nvPicPr>
          <p:cNvPr id="2052" name="Picture 4" descr="How to Make Your Shopify Store Look More Professional - LearnWoo">
            <a:extLst>
              <a:ext uri="{FF2B5EF4-FFF2-40B4-BE49-F238E27FC236}">
                <a16:creationId xmlns:a16="http://schemas.microsoft.com/office/drawing/2014/main" id="{08437152-F9FB-83E8-8B37-E052799C167A}"/>
              </a:ext>
            </a:extLst>
          </p:cNvPr>
          <p:cNvPicPr>
            <a:picLocks noGrp="1" noChangeAspect="1" noChangeArrowheads="1"/>
          </p:cNvPicPr>
          <p:nvPr>
            <p:ph type="pic" sz="quarter" idx="13"/>
          </p:nvPr>
        </p:nvPicPr>
        <p:blipFill rotWithShape="1">
          <a:blip r:embed="rId5">
            <a:extLst>
              <a:ext uri="{28A0092B-C50C-407E-A947-70E740481C1C}">
                <a14:useLocalDpi xmlns:a14="http://schemas.microsoft.com/office/drawing/2010/main" val="0"/>
              </a:ext>
            </a:extLst>
          </a:blip>
          <a:srcRect l="28287" r="18768" b="-6"/>
          <a:stretch/>
        </p:blipFill>
        <p:spPr bwMode="auto">
          <a:xfrm>
            <a:off x="9335782" y="4625220"/>
            <a:ext cx="1692275" cy="1692275"/>
          </a:xfrm>
          <a:custGeom>
            <a:avLst/>
            <a:gdLst/>
            <a:ahLst/>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noFill/>
          <a:extLst>
            <a:ext uri="{909E8E84-426E-40DD-AFC4-6F175D3DCCD1}">
              <a14:hiddenFill xmlns:a14="http://schemas.microsoft.com/office/drawing/2010/main">
                <a:solidFill>
                  <a:srgbClr val="FFFFFF"/>
                </a:solidFill>
              </a14:hiddenFill>
            </a:ext>
          </a:extLst>
        </p:spPr>
      </p:pic>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2</a:t>
            </a:fld>
            <a:endParaRPr lang="en-US">
              <a:solidFill>
                <a:schemeClr val="tx1">
                  <a:alpha val="80000"/>
                </a:schemeClr>
              </a:solidFill>
            </a:endParaRPr>
          </a:p>
        </p:txBody>
      </p:sp>
      <p:sp>
        <p:nvSpPr>
          <p:cNvPr id="21" name="Date Placeholder 20">
            <a:extLst>
              <a:ext uri="{FF2B5EF4-FFF2-40B4-BE49-F238E27FC236}">
                <a16:creationId xmlns:a16="http://schemas.microsoft.com/office/drawing/2014/main" id="{30A49D63-0FEC-50B3-AB54-4646E9DA0D8A}"/>
              </a:ext>
            </a:extLst>
          </p:cNvPr>
          <p:cNvSpPr>
            <a:spLocks noGrp="1"/>
          </p:cNvSpPr>
          <p:nvPr>
            <p:ph type="dt" sz="half" idx="10"/>
          </p:nvPr>
        </p:nvSpPr>
        <p:spPr/>
        <p:txBody>
          <a:bodyPr/>
          <a:lstStyle/>
          <a:p>
            <a:fld id="{5EA4EB2D-F001-43B8-954C-27EB6124C20E}" type="datetime1">
              <a:rPr lang="en-US" smtClean="0"/>
              <a:t>4/30/2023</a:t>
            </a:fld>
            <a:endParaRPr lang="en-US"/>
          </a:p>
        </p:txBody>
      </p:sp>
    </p:spTree>
    <p:extLst>
      <p:ext uri="{BB962C8B-B14F-4D97-AF65-F5344CB8AC3E}">
        <p14:creationId xmlns:p14="http://schemas.microsoft.com/office/powerpoint/2010/main" val="231323486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1000"/>
                                        <p:tgtEl>
                                          <p:spTgt spid="3">
                                            <p:txEl>
                                              <p:pRg st="7" end="7"/>
                                            </p:txEl>
                                          </p:spTgt>
                                        </p:tgtEl>
                                      </p:cBhvr>
                                    </p:animEffect>
                                    <p:anim calcmode="lin" valueType="num">
                                      <p:cBhvr>
                                        <p:cTn id="5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092" name="Group 3091">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3093" name="Freeform: Shape 3092">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94" name="Oval 3093">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95" name="Oval 3094">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96" name="Freeform: Shape 3095">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3098" name="Rectangle 3097">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Placeholder 17" descr="A group of people sitting at a table">
            <a:extLst>
              <a:ext uri="{FF2B5EF4-FFF2-40B4-BE49-F238E27FC236}">
                <a16:creationId xmlns:a16="http://schemas.microsoft.com/office/drawing/2014/main" id="{E2536017-F539-430C-A901-70AB81CA612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r="30" b="1"/>
          <a:stretch/>
        </p:blipFill>
        <p:spPr>
          <a:xfrm>
            <a:off x="774845" y="2575689"/>
            <a:ext cx="3049180" cy="3777175"/>
          </a:xfrm>
          <a:prstGeom prst="rect">
            <a:avLst/>
          </a:prstGeom>
          <a:ln>
            <a:noFill/>
          </a:ln>
          <a:effectLst>
            <a:softEdge rad="112500"/>
          </a:effectLst>
        </p:spPr>
      </p:pic>
      <p:pic>
        <p:nvPicPr>
          <p:cNvPr id="3074" name="Picture 2" descr="The 7 Most Successful Business Models Of The Digital Era">
            <a:extLst>
              <a:ext uri="{FF2B5EF4-FFF2-40B4-BE49-F238E27FC236}">
                <a16:creationId xmlns:a16="http://schemas.microsoft.com/office/drawing/2014/main" id="{3FF2CB1E-9EBC-146D-00D8-E932DC53B161}"/>
              </a:ext>
            </a:extLst>
          </p:cNvPr>
          <p:cNvPicPr>
            <a:picLocks noGrp="1" noChangeAspect="1" noChangeArrowheads="1"/>
          </p:cNvPicPr>
          <p:nvPr>
            <p:ph type="pic" sz="quarter" idx="14"/>
          </p:nvPr>
        </p:nvPicPr>
        <p:blipFill rotWithShape="1">
          <a:blip r:embed="rId4">
            <a:extLst>
              <a:ext uri="{28A0092B-C50C-407E-A947-70E740481C1C}">
                <a14:useLocalDpi xmlns:a14="http://schemas.microsoft.com/office/drawing/2010/main" val="0"/>
              </a:ext>
            </a:extLst>
          </a:blip>
          <a:srcRect l="16998" r="36585" b="3"/>
          <a:stretch/>
        </p:blipFill>
        <p:spPr bwMode="auto">
          <a:xfrm>
            <a:off x="4571400" y="312482"/>
            <a:ext cx="3049200" cy="377717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100" name="Rectangle 3099">
            <a:extLst>
              <a:ext uri="{FF2B5EF4-FFF2-40B4-BE49-F238E27FC236}">
                <a16:creationId xmlns:a16="http://schemas.microsoft.com/office/drawing/2014/main" id="{34F32A54-C851-4ADC-B81A-DEE6F5A09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673430" y="856489"/>
            <a:ext cx="4500562" cy="1562959"/>
          </a:xfrm>
        </p:spPr>
        <p:txBody>
          <a:bodyPr vert="horz" wrap="square" lIns="0" tIns="0" rIns="0" bIns="0" rtlCol="0" anchor="t" anchorCtr="0">
            <a:normAutofit/>
          </a:bodyPr>
          <a:lstStyle/>
          <a:p>
            <a:pPr>
              <a:lnSpc>
                <a:spcPct val="100000"/>
              </a:lnSpc>
            </a:pPr>
            <a:r>
              <a:rPr lang="en-US" sz="3600" kern="1200" dirty="0">
                <a:solidFill>
                  <a:schemeClr val="bg2">
                    <a:lumMod val="25000"/>
                    <a:lumOff val="75000"/>
                  </a:schemeClr>
                </a:solidFill>
                <a:latin typeface="+mj-lt"/>
                <a:ea typeface="+mj-ea"/>
                <a:cs typeface="+mj-cs"/>
              </a:rPr>
              <a:t>Introduction to Business Model</a:t>
            </a:r>
          </a:p>
        </p:txBody>
      </p:sp>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4113530" y="4471491"/>
            <a:ext cx="7405040" cy="1833680"/>
          </a:xfrm>
          <a:solidFill>
            <a:schemeClr val="bg2">
              <a:alpha val="50000"/>
            </a:schemeClr>
          </a:solidFill>
          <a:ln>
            <a:noFill/>
          </a:ln>
        </p:spPr>
        <p:style>
          <a:lnRef idx="0">
            <a:scrgbClr r="0" g="0" b="0"/>
          </a:lnRef>
          <a:fillRef idx="0">
            <a:scrgbClr r="0" g="0" b="0"/>
          </a:fillRef>
          <a:effectRef idx="0">
            <a:scrgbClr r="0" g="0" b="0"/>
          </a:effectRef>
          <a:fontRef idx="minor">
            <a:schemeClr val="lt1"/>
          </a:fontRef>
        </p:style>
        <p:txBody>
          <a:bodyPr vert="horz" wrap="square" lIns="0" tIns="0" rIns="0" bIns="0" rtlCol="0" anchor="t">
            <a:normAutofit fontScale="92500" lnSpcReduction="10000"/>
          </a:bodyPr>
          <a:lstStyle/>
          <a:p>
            <a:pPr marL="0" indent="0" algn="just">
              <a:buNone/>
            </a:pPr>
            <a:r>
              <a:rPr lang="en-US" sz="1800" dirty="0">
                <a:solidFill>
                  <a:schemeClr val="tx1">
                    <a:alpha val="60000"/>
                  </a:schemeClr>
                </a:solidFill>
                <a:cs typeface="Times New Roman" panose="02020603050405020304" pitchFamily="18" charset="0"/>
              </a:rPr>
              <a:t>A business model is a plan or strategy that outlines how a company will generate revenue, make profits, and sustain its operations over time. It describes how a business creates, delivers, and captures value in the market. A business model includes key elements such as the target customers, the value proposition, the revenue streams, the cost structure, and the channels through which the business interacts with its customers. Essentially, a business model is a blueprint for how a company makes money and operates.</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3</a:t>
            </a:fld>
            <a:endParaRPr lang="en-US">
              <a:solidFill>
                <a:schemeClr val="tx1">
                  <a:alpha val="80000"/>
                </a:schemeClr>
              </a:solidFill>
            </a:endParaRPr>
          </a:p>
        </p:txBody>
      </p:sp>
      <p:pic>
        <p:nvPicPr>
          <p:cNvPr id="14" name="Picture 8" descr="Enterprise Business Solutions">
            <a:extLst>
              <a:ext uri="{FF2B5EF4-FFF2-40B4-BE49-F238E27FC236}">
                <a16:creationId xmlns:a16="http://schemas.microsoft.com/office/drawing/2014/main" id="{1594EDC0-2727-1F88-D327-9A419B76A311}"/>
              </a:ext>
            </a:extLst>
          </p:cNvPr>
          <p:cNvPicPr>
            <a:picLocks noGrp="1" noChangeAspect="1" noChangeArrowheads="1"/>
          </p:cNvPicPr>
          <p:nvPr>
            <p:ph type="pic" sz="quarter" idx="16"/>
          </p:nvPr>
        </p:nvPicPr>
        <p:blipFill>
          <a:blip r:embed="rId5">
            <a:extLst>
              <a:ext uri="{28A0092B-C50C-407E-A947-70E740481C1C}">
                <a14:useLocalDpi xmlns:a14="http://schemas.microsoft.com/office/drawing/2010/main" val="0"/>
              </a:ext>
            </a:extLst>
          </a:blip>
          <a:srcRect l="27149" r="27149"/>
          <a:stretch>
            <a:fillRect/>
          </a:stretch>
        </p:blipFill>
        <p:spPr bwMode="auto">
          <a:xfrm>
            <a:off x="8587041" y="312481"/>
            <a:ext cx="3054096" cy="377717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7" name="Date Placeholder 16">
            <a:extLst>
              <a:ext uri="{FF2B5EF4-FFF2-40B4-BE49-F238E27FC236}">
                <a16:creationId xmlns:a16="http://schemas.microsoft.com/office/drawing/2014/main" id="{E30431EA-2488-9214-570D-A4FA670F9B7A}"/>
              </a:ext>
            </a:extLst>
          </p:cNvPr>
          <p:cNvSpPr>
            <a:spLocks noGrp="1"/>
          </p:cNvSpPr>
          <p:nvPr>
            <p:ph type="dt" sz="half" idx="10"/>
          </p:nvPr>
        </p:nvSpPr>
        <p:spPr/>
        <p:txBody>
          <a:bodyPr/>
          <a:lstStyle/>
          <a:p>
            <a:fld id="{72CD892B-6983-4F4E-A14D-1917BB10BFC4}" type="datetime1">
              <a:rPr lang="en-US" smtClean="0"/>
              <a:t>4/30/2023</a:t>
            </a:fld>
            <a:endParaRPr lang="en-US"/>
          </a:p>
        </p:txBody>
      </p:sp>
    </p:spTree>
    <p:extLst>
      <p:ext uri="{BB962C8B-B14F-4D97-AF65-F5344CB8AC3E}">
        <p14:creationId xmlns:p14="http://schemas.microsoft.com/office/powerpoint/2010/main" val="215888655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a:xfrm>
            <a:off x="0" y="0"/>
            <a:ext cx="12192000" cy="6858000"/>
          </a:xfrm>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28318" y="97242"/>
            <a:ext cx="8257235" cy="1179404"/>
          </a:xfrm>
        </p:spPr>
        <p:txBody>
          <a:bodyPr vert="horz" wrap="square" lIns="0" tIns="0" rIns="0" bIns="0" rtlCol="0" anchor="b" anchorCtr="0">
            <a:normAutofit/>
          </a:bodyPr>
          <a:lstStyle/>
          <a:p>
            <a:pPr>
              <a:lnSpc>
                <a:spcPct val="100000"/>
              </a:lnSpc>
            </a:pPr>
            <a:r>
              <a:rPr lang="en-US" sz="4800" dirty="0">
                <a:solidFill>
                  <a:schemeClr val="bg2">
                    <a:lumMod val="25000"/>
                    <a:lumOff val="75000"/>
                  </a:schemeClr>
                </a:solidFill>
              </a:rPr>
              <a:t>Introduction to Shopify </a:t>
            </a:r>
            <a:endParaRPr lang="en-US" sz="4800" kern="1200" dirty="0">
              <a:solidFill>
                <a:schemeClr val="bg2">
                  <a:lumMod val="25000"/>
                  <a:lumOff val="75000"/>
                </a:schemeClr>
              </a:solidFill>
              <a:ea typeface="+mj-ea"/>
              <a:cs typeface="+mj-cs"/>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4</a:t>
            </a:fld>
            <a:endParaRPr lang="en-US"/>
          </a:p>
        </p:txBody>
      </p:sp>
      <p:sp>
        <p:nvSpPr>
          <p:cNvPr id="6" name="Rectangle: Top Corners One Rounded and One Snipped 5">
            <a:extLst>
              <a:ext uri="{FF2B5EF4-FFF2-40B4-BE49-F238E27FC236}">
                <a16:creationId xmlns:a16="http://schemas.microsoft.com/office/drawing/2014/main" id="{ED0CCBC3-5FC9-F874-06BB-8F78FCEAA1E1}"/>
              </a:ext>
            </a:extLst>
          </p:cNvPr>
          <p:cNvSpPr/>
          <p:nvPr/>
        </p:nvSpPr>
        <p:spPr>
          <a:xfrm>
            <a:off x="437016" y="1473542"/>
            <a:ext cx="4219920" cy="4701441"/>
          </a:xfrm>
          <a:prstGeom prst="snip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just"/>
            <a:r>
              <a:rPr lang="en-US" dirty="0">
                <a:cs typeface="Times New Roman" panose="02020603050405020304" pitchFamily="18" charset="0"/>
              </a:rPr>
              <a:t>Shopify is a platform that allows people to easily create an online store to sell products. It provides everything needed to set up and run an online store, including website design templates, payment processing, inventory management, and marketing tools. Shopify is designed to be user-friendly and accessible to people without technical skills, making it a popular choice for small business owners and entrepreneurs. With Shopify, anyone can start an online store and reach customers all over the world.</a:t>
            </a:r>
          </a:p>
        </p:txBody>
      </p:sp>
      <p:pic>
        <p:nvPicPr>
          <p:cNvPr id="5124" name="Picture 4" descr="Shopify Features List For Ecommerce Website">
            <a:extLst>
              <a:ext uri="{FF2B5EF4-FFF2-40B4-BE49-F238E27FC236}">
                <a16:creationId xmlns:a16="http://schemas.microsoft.com/office/drawing/2014/main" id="{E7D1D57C-5123-D1CD-774A-6256ACE3AB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4196" y="1874796"/>
            <a:ext cx="7195195" cy="430018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4" name="Date Placeholder 13">
            <a:extLst>
              <a:ext uri="{FF2B5EF4-FFF2-40B4-BE49-F238E27FC236}">
                <a16:creationId xmlns:a16="http://schemas.microsoft.com/office/drawing/2014/main" id="{91675F00-4FBD-B939-5005-FDD2FC5FA1E1}"/>
              </a:ext>
            </a:extLst>
          </p:cNvPr>
          <p:cNvSpPr>
            <a:spLocks noGrp="1"/>
          </p:cNvSpPr>
          <p:nvPr>
            <p:ph type="dt" sz="half" idx="10"/>
          </p:nvPr>
        </p:nvSpPr>
        <p:spPr/>
        <p:txBody>
          <a:bodyPr/>
          <a:lstStyle/>
          <a:p>
            <a:fld id="{8F268DA7-0EB7-4BA0-A7B5-EFF4F22698A0}" type="datetime1">
              <a:rPr lang="en-US" smtClean="0"/>
              <a:t>4/30/2023</a:t>
            </a:fld>
            <a:endParaRPr lang="en-US"/>
          </a:p>
        </p:txBody>
      </p:sp>
    </p:spTree>
    <p:extLst>
      <p:ext uri="{BB962C8B-B14F-4D97-AF65-F5344CB8AC3E}">
        <p14:creationId xmlns:p14="http://schemas.microsoft.com/office/powerpoint/2010/main" val="56002182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E174092-82D3-44E0-8948-4096232ED0A7}"/>
              </a:ext>
            </a:extLst>
          </p:cNvPr>
          <p:cNvSpPr>
            <a:spLocks noGrp="1"/>
          </p:cNvSpPr>
          <p:nvPr>
            <p:ph type="title"/>
          </p:nvPr>
        </p:nvSpPr>
        <p:spPr>
          <a:xfrm>
            <a:off x="549537" y="482381"/>
            <a:ext cx="11091600" cy="1332000"/>
          </a:xfrm>
        </p:spPr>
        <p:txBody>
          <a:bodyPr/>
          <a:lstStyle/>
          <a:p>
            <a:r>
              <a:rPr lang="en-US" dirty="0">
                <a:solidFill>
                  <a:schemeClr val="bg2">
                    <a:lumMod val="25000"/>
                    <a:lumOff val="75000"/>
                  </a:schemeClr>
                </a:solidFill>
              </a:rPr>
              <a:t>How many Shopify stores are there?</a:t>
            </a:r>
          </a:p>
        </p:txBody>
      </p:sp>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a:t>
            </a:fld>
            <a:endParaRPr lang="en-US"/>
          </a:p>
        </p:txBody>
      </p:sp>
      <p:pic>
        <p:nvPicPr>
          <p:cNvPr id="9" name="Picture 8">
            <a:extLst>
              <a:ext uri="{FF2B5EF4-FFF2-40B4-BE49-F238E27FC236}">
                <a16:creationId xmlns:a16="http://schemas.microsoft.com/office/drawing/2014/main" id="{105AB16E-FED7-204D-9DE3-D01107BA6C88}"/>
              </a:ext>
            </a:extLst>
          </p:cNvPr>
          <p:cNvPicPr>
            <a:picLocks noChangeAspect="1"/>
          </p:cNvPicPr>
          <p:nvPr/>
        </p:nvPicPr>
        <p:blipFill>
          <a:blip r:embed="rId2"/>
          <a:stretch>
            <a:fillRect/>
          </a:stretch>
        </p:blipFill>
        <p:spPr>
          <a:xfrm>
            <a:off x="4822522" y="1373489"/>
            <a:ext cx="6690940" cy="5044877"/>
          </a:xfrm>
          <a:prstGeom prst="rect">
            <a:avLst/>
          </a:prstGeom>
          <a:ln>
            <a:noFill/>
          </a:ln>
          <a:effectLst>
            <a:softEdge rad="112500"/>
          </a:effectLst>
        </p:spPr>
      </p:pic>
      <p:sp>
        <p:nvSpPr>
          <p:cNvPr id="12" name="TextBox 11">
            <a:extLst>
              <a:ext uri="{FF2B5EF4-FFF2-40B4-BE49-F238E27FC236}">
                <a16:creationId xmlns:a16="http://schemas.microsoft.com/office/drawing/2014/main" id="{04F97299-815E-D995-4AC3-CE6251AC29EC}"/>
              </a:ext>
            </a:extLst>
          </p:cNvPr>
          <p:cNvSpPr txBox="1"/>
          <p:nvPr/>
        </p:nvSpPr>
        <p:spPr>
          <a:xfrm>
            <a:off x="678538" y="1449651"/>
            <a:ext cx="3795800" cy="1477328"/>
          </a:xfrm>
          <a:prstGeom prst="rect">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a:spAutoFit/>
          </a:bodyPr>
          <a:lstStyle/>
          <a:p>
            <a:pPr algn="just"/>
            <a:r>
              <a:rPr lang="en-US" dirty="0">
                <a:solidFill>
                  <a:schemeClr val="tx1"/>
                </a:solidFill>
                <a:cs typeface="Times New Roman" panose="02020603050405020304" pitchFamily="18" charset="0"/>
              </a:rPr>
              <a:t>3.76 million live websites use Shopify. Most domains (69.67%) are registered in the United States. The United Kingdom and Australia complete the top 3.</a:t>
            </a:r>
          </a:p>
        </p:txBody>
      </p:sp>
      <p:pic>
        <p:nvPicPr>
          <p:cNvPr id="14" name="Picture 13">
            <a:extLst>
              <a:ext uri="{FF2B5EF4-FFF2-40B4-BE49-F238E27FC236}">
                <a16:creationId xmlns:a16="http://schemas.microsoft.com/office/drawing/2014/main" id="{224D7513-DA2D-C848-22CC-DB6FF4248FA6}"/>
              </a:ext>
            </a:extLst>
          </p:cNvPr>
          <p:cNvPicPr>
            <a:picLocks noChangeAspect="1"/>
          </p:cNvPicPr>
          <p:nvPr/>
        </p:nvPicPr>
        <p:blipFill>
          <a:blip r:embed="rId3"/>
          <a:stretch>
            <a:fillRect/>
          </a:stretch>
        </p:blipFill>
        <p:spPr>
          <a:xfrm>
            <a:off x="828969" y="2845059"/>
            <a:ext cx="3712877" cy="3712877"/>
          </a:xfrm>
          <a:prstGeom prst="rect">
            <a:avLst/>
          </a:prstGeom>
        </p:spPr>
      </p:pic>
      <p:sp>
        <p:nvSpPr>
          <p:cNvPr id="15" name="Date Placeholder 14">
            <a:extLst>
              <a:ext uri="{FF2B5EF4-FFF2-40B4-BE49-F238E27FC236}">
                <a16:creationId xmlns:a16="http://schemas.microsoft.com/office/drawing/2014/main" id="{D42EA4AE-109E-D9F2-8E75-1F4366120B4E}"/>
              </a:ext>
            </a:extLst>
          </p:cNvPr>
          <p:cNvSpPr>
            <a:spLocks noGrp="1"/>
          </p:cNvSpPr>
          <p:nvPr>
            <p:ph type="dt" sz="half" idx="10"/>
          </p:nvPr>
        </p:nvSpPr>
        <p:spPr/>
        <p:txBody>
          <a:bodyPr/>
          <a:lstStyle/>
          <a:p>
            <a:fld id="{C3C5B6AF-9D64-4F34-834B-22C22DB3D0D0}" type="datetime1">
              <a:rPr lang="en-US" smtClean="0"/>
              <a:t>4/30/2023</a:t>
            </a:fld>
            <a:endParaRPr lang="en-US"/>
          </a:p>
        </p:txBody>
      </p:sp>
    </p:spTree>
    <p:extLst>
      <p:ext uri="{BB962C8B-B14F-4D97-AF65-F5344CB8AC3E}">
        <p14:creationId xmlns:p14="http://schemas.microsoft.com/office/powerpoint/2010/main" val="374028603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0" name="Freeform: Shape 21">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Oval 23">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25">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3" name="Group 27">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4" name="Freeform: Shape 28">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29">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 name="Oval 30">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Oval 31">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8" name="Rectangle 33">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4" y="549275"/>
            <a:ext cx="6373812" cy="984885"/>
          </a:xfrm>
        </p:spPr>
        <p:txBody>
          <a:bodyPr vert="horz" wrap="square" lIns="0" tIns="0" rIns="0" bIns="0" rtlCol="0" anchor="ctr" anchorCtr="0">
            <a:normAutofit/>
          </a:bodyPr>
          <a:lstStyle/>
          <a:p>
            <a:pPr>
              <a:lnSpc>
                <a:spcPct val="100000"/>
              </a:lnSpc>
            </a:pPr>
            <a:r>
              <a:rPr lang="en-US" sz="4400" kern="1200" dirty="0">
                <a:solidFill>
                  <a:schemeClr val="bg2">
                    <a:lumMod val="25000"/>
                    <a:lumOff val="75000"/>
                  </a:schemeClr>
                </a:solidFill>
                <a:latin typeface="+mj-lt"/>
                <a:ea typeface="+mj-ea"/>
                <a:cs typeface="+mj-cs"/>
              </a:rPr>
              <a:t>Business Model of Shopify</a:t>
            </a:r>
          </a:p>
        </p:txBody>
      </p:sp>
      <p:pic>
        <p:nvPicPr>
          <p:cNvPr id="49" name="Picture 17" descr="Top view of a wooden desk with a white keyboard, drawing plan and drawing compass, and pens.">
            <a:extLst>
              <a:ext uri="{FF2B5EF4-FFF2-40B4-BE49-F238E27FC236}">
                <a16:creationId xmlns:a16="http://schemas.microsoft.com/office/drawing/2014/main" id="{423A7B5A-E1B3-426D-756F-1D8C9206FA1B}"/>
              </a:ext>
            </a:extLst>
          </p:cNvPr>
          <p:cNvPicPr>
            <a:picLocks noChangeAspect="1"/>
          </p:cNvPicPr>
          <p:nvPr/>
        </p:nvPicPr>
        <p:blipFill rotWithShape="1">
          <a:blip r:embed="rId2"/>
          <a:srcRect b="41331"/>
          <a:stretch/>
        </p:blipFill>
        <p:spPr>
          <a:xfrm>
            <a:off x="20" y="2083435"/>
            <a:ext cx="12191980" cy="4774564"/>
          </a:xfrm>
          <a:custGeom>
            <a:avLst/>
            <a:gdLst/>
            <a:ahLst/>
            <a:cxnLst/>
            <a:rect l="l" t="t" r="r" b="b"/>
            <a:pathLst>
              <a:path w="12192000" h="4774564">
                <a:moveTo>
                  <a:pt x="0" y="0"/>
                </a:moveTo>
                <a:lnTo>
                  <a:pt x="12192000" y="0"/>
                </a:lnTo>
                <a:lnTo>
                  <a:pt x="12192000" y="4774564"/>
                </a:lnTo>
                <a:lnTo>
                  <a:pt x="0" y="4774564"/>
                </a:lnTo>
                <a:close/>
              </a:path>
            </a:pathLst>
          </a:custGeom>
        </p:spPr>
      </p:pic>
      <p:sp>
        <p:nvSpPr>
          <p:cNvPr id="50" name="Rectangle 35">
            <a:extLst>
              <a:ext uri="{FF2B5EF4-FFF2-40B4-BE49-F238E27FC236}">
                <a16:creationId xmlns:a16="http://schemas.microsoft.com/office/drawing/2014/main" id="{5337EA23-6703-4C96-9EEB-A408CBDD6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6</a:t>
            </a:fld>
            <a:endParaRPr lang="en-US" dirty="0">
              <a:solidFill>
                <a:schemeClr val="tx1">
                  <a:alpha val="80000"/>
                </a:schemeClr>
              </a:solidFill>
            </a:endParaRPr>
          </a:p>
        </p:txBody>
      </p:sp>
      <p:sp>
        <p:nvSpPr>
          <p:cNvPr id="5" name="Flowchart: Process 4">
            <a:extLst>
              <a:ext uri="{FF2B5EF4-FFF2-40B4-BE49-F238E27FC236}">
                <a16:creationId xmlns:a16="http://schemas.microsoft.com/office/drawing/2014/main" id="{54483FD9-044C-822F-E07D-4B623F6FA323}"/>
              </a:ext>
            </a:extLst>
          </p:cNvPr>
          <p:cNvSpPr/>
          <p:nvPr/>
        </p:nvSpPr>
        <p:spPr>
          <a:xfrm>
            <a:off x="6390174" y="2244603"/>
            <a:ext cx="5638800" cy="4136262"/>
          </a:xfrm>
          <a:prstGeom prst="flowChartProcess">
            <a:avLst/>
          </a:prstGeom>
          <a:ln>
            <a:noFill/>
          </a:ln>
        </p:spPr>
        <p:style>
          <a:lnRef idx="0">
            <a:schemeClr val="accent6"/>
          </a:lnRef>
          <a:fillRef idx="3">
            <a:schemeClr val="accent6"/>
          </a:fillRef>
          <a:effectRef idx="3">
            <a:schemeClr val="accent6"/>
          </a:effectRef>
          <a:fontRef idx="minor">
            <a:schemeClr val="lt1"/>
          </a:fontRef>
        </p:style>
        <p:txBody>
          <a:bodyPr rtlCol="0" anchor="ctr"/>
          <a:lstStyle/>
          <a:p>
            <a:pPr algn="just"/>
            <a:r>
              <a:rPr lang="en-US" dirty="0"/>
              <a:t>The business model of Shopify can be summarized in the following points:</a:t>
            </a:r>
          </a:p>
          <a:p>
            <a:pPr marL="342900" indent="-342900" algn="just">
              <a:buFont typeface="+mj-lt"/>
              <a:buAutoNum type="arabicParenR"/>
            </a:pPr>
            <a:endParaRPr lang="en-US" dirty="0"/>
          </a:p>
          <a:p>
            <a:pPr marL="342900" indent="-342900" algn="just">
              <a:buFont typeface="+mj-lt"/>
              <a:buAutoNum type="arabicParenR"/>
            </a:pPr>
            <a:r>
              <a:rPr lang="en-US" dirty="0"/>
              <a:t>Provides a platform for people to create and run online stores.</a:t>
            </a:r>
          </a:p>
          <a:p>
            <a:pPr marL="342900" indent="-342900" algn="just">
              <a:buFont typeface="+mj-lt"/>
              <a:buAutoNum type="arabicParenR"/>
            </a:pPr>
            <a:r>
              <a:rPr lang="en-US" dirty="0"/>
              <a:t>Charges users a monthly fee for access to the platform.</a:t>
            </a:r>
          </a:p>
          <a:p>
            <a:pPr marL="342900" indent="-342900" algn="just">
              <a:buFont typeface="+mj-lt"/>
              <a:buAutoNum type="arabicParenR"/>
            </a:pPr>
            <a:r>
              <a:rPr lang="en-US" dirty="0"/>
              <a:t>Takes a percentage of each transaction made through the platform.</a:t>
            </a:r>
          </a:p>
          <a:p>
            <a:pPr marL="342900" indent="-342900" algn="just">
              <a:buFont typeface="+mj-lt"/>
              <a:buAutoNum type="arabicParenR"/>
            </a:pPr>
            <a:r>
              <a:rPr lang="en-US" dirty="0"/>
              <a:t>Additional paid services, such as custom design and marketing tools, are offered for additional revenue.</a:t>
            </a:r>
          </a:p>
          <a:p>
            <a:pPr marL="342900" indent="-342900" algn="just">
              <a:buFont typeface="+mj-lt"/>
              <a:buAutoNum type="arabicParenR"/>
            </a:pPr>
            <a:r>
              <a:rPr lang="en-US" dirty="0"/>
              <a:t>Aims to provide a low-cost, easy-to-use platform for entrepreneurs and small businesses to launch and grow their online stores.</a:t>
            </a:r>
          </a:p>
        </p:txBody>
      </p:sp>
      <p:sp>
        <p:nvSpPr>
          <p:cNvPr id="6" name="Date Placeholder 5">
            <a:extLst>
              <a:ext uri="{FF2B5EF4-FFF2-40B4-BE49-F238E27FC236}">
                <a16:creationId xmlns:a16="http://schemas.microsoft.com/office/drawing/2014/main" id="{4049747C-BE9D-7BEC-9A2C-A9DC478C7DA8}"/>
              </a:ext>
            </a:extLst>
          </p:cNvPr>
          <p:cNvSpPr>
            <a:spLocks noGrp="1"/>
          </p:cNvSpPr>
          <p:nvPr>
            <p:ph type="dt" sz="half" idx="10"/>
          </p:nvPr>
        </p:nvSpPr>
        <p:spPr/>
        <p:txBody>
          <a:bodyPr/>
          <a:lstStyle/>
          <a:p>
            <a:fld id="{6041016D-1E03-4CA6-A246-7C5C5A38ED3D}" type="datetime1">
              <a:rPr lang="en-US" smtClean="0"/>
              <a:t>4/30/2023</a:t>
            </a:fld>
            <a:endParaRPr lang="en-US"/>
          </a:p>
        </p:txBody>
      </p:sp>
    </p:spTree>
    <p:extLst>
      <p:ext uri="{BB962C8B-B14F-4D97-AF65-F5344CB8AC3E}">
        <p14:creationId xmlns:p14="http://schemas.microsoft.com/office/powerpoint/2010/main" val="249694779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1000"/>
                                        <p:tgtEl>
                                          <p:spTgt spid="5">
                                            <p:txEl>
                                              <p:pRg st="2" end="2"/>
                                            </p:txEl>
                                          </p:spTgt>
                                        </p:tgtEl>
                                      </p:cBhvr>
                                    </p:animEffect>
                                    <p:anim calcmode="lin" valueType="num">
                                      <p:cBhvr>
                                        <p:cTn id="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3" end="3"/>
                                            </p:txEl>
                                          </p:spTgt>
                                        </p:tgtEl>
                                        <p:attrNameLst>
                                          <p:attrName>style.visibility</p:attrName>
                                        </p:attrNameLst>
                                      </p:cBhvr>
                                      <p:to>
                                        <p:strVal val="visible"/>
                                      </p:to>
                                    </p:set>
                                    <p:animEffect transition="in" filter="fade">
                                      <p:cBhvr>
                                        <p:cTn id="14" dur="1000"/>
                                        <p:tgtEl>
                                          <p:spTgt spid="5">
                                            <p:txEl>
                                              <p:pRg st="3" end="3"/>
                                            </p:txEl>
                                          </p:spTgt>
                                        </p:tgtEl>
                                      </p:cBhvr>
                                    </p:animEffect>
                                    <p:anim calcmode="lin" valueType="num">
                                      <p:cBhvr>
                                        <p:cTn id="15"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1000"/>
                                        <p:tgtEl>
                                          <p:spTgt spid="5">
                                            <p:txEl>
                                              <p:pRg st="4" end="4"/>
                                            </p:txEl>
                                          </p:spTgt>
                                        </p:tgtEl>
                                      </p:cBhvr>
                                    </p:animEffect>
                                    <p:anim calcmode="lin" valueType="num">
                                      <p:cBhvr>
                                        <p:cTn id="22"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
                                            <p:txEl>
                                              <p:pRg st="5" end="5"/>
                                            </p:txEl>
                                          </p:spTgt>
                                        </p:tgtEl>
                                        <p:attrNameLst>
                                          <p:attrName>style.visibility</p:attrName>
                                        </p:attrNameLst>
                                      </p:cBhvr>
                                      <p:to>
                                        <p:strVal val="visible"/>
                                      </p:to>
                                    </p:set>
                                    <p:animEffect transition="in" filter="fade">
                                      <p:cBhvr>
                                        <p:cTn id="28" dur="1000"/>
                                        <p:tgtEl>
                                          <p:spTgt spid="5">
                                            <p:txEl>
                                              <p:pRg st="5" end="5"/>
                                            </p:txEl>
                                          </p:spTgt>
                                        </p:tgtEl>
                                      </p:cBhvr>
                                    </p:animEffect>
                                    <p:anim calcmode="lin" valueType="num">
                                      <p:cBhvr>
                                        <p:cTn id="29"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animEffect transition="in" filter="fade">
                                      <p:cBhvr>
                                        <p:cTn id="35" dur="1000"/>
                                        <p:tgtEl>
                                          <p:spTgt spid="5">
                                            <p:txEl>
                                              <p:pRg st="6" end="6"/>
                                            </p:txEl>
                                          </p:spTgt>
                                        </p:tgtEl>
                                      </p:cBhvr>
                                    </p:animEffect>
                                    <p:anim calcmode="lin" valueType="num">
                                      <p:cBhvr>
                                        <p:cTn id="36"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0F4E1-23DB-48AA-2DDD-365D0043AACE}"/>
              </a:ext>
            </a:extLst>
          </p:cNvPr>
          <p:cNvSpPr>
            <a:spLocks noGrp="1"/>
          </p:cNvSpPr>
          <p:nvPr>
            <p:ph type="title"/>
          </p:nvPr>
        </p:nvSpPr>
        <p:spPr>
          <a:xfrm>
            <a:off x="549537" y="188983"/>
            <a:ext cx="11091600" cy="1332000"/>
          </a:xfrm>
        </p:spPr>
        <p:txBody>
          <a:bodyPr/>
          <a:lstStyle/>
          <a:p>
            <a:r>
              <a:rPr lang="en-US" dirty="0">
                <a:solidFill>
                  <a:schemeClr val="bg2">
                    <a:lumMod val="25000"/>
                    <a:lumOff val="75000"/>
                  </a:schemeClr>
                </a:solidFill>
              </a:rPr>
              <a:t>Revenue Streams of Shopify</a:t>
            </a:r>
          </a:p>
        </p:txBody>
      </p:sp>
      <p:sp>
        <p:nvSpPr>
          <p:cNvPr id="8" name="Flowchart: Process 7">
            <a:extLst>
              <a:ext uri="{FF2B5EF4-FFF2-40B4-BE49-F238E27FC236}">
                <a16:creationId xmlns:a16="http://schemas.microsoft.com/office/drawing/2014/main" id="{CD42F463-7895-F94C-4FBE-C80042392DFD}"/>
              </a:ext>
            </a:extLst>
          </p:cNvPr>
          <p:cNvSpPr/>
          <p:nvPr/>
        </p:nvSpPr>
        <p:spPr>
          <a:xfrm>
            <a:off x="574427" y="1018117"/>
            <a:ext cx="4039798" cy="2397967"/>
          </a:xfrm>
          <a:prstGeom prst="flowChartProcess">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0" name="Flowchart: Process 9">
            <a:extLst>
              <a:ext uri="{FF2B5EF4-FFF2-40B4-BE49-F238E27FC236}">
                <a16:creationId xmlns:a16="http://schemas.microsoft.com/office/drawing/2014/main" id="{B18285C3-0F35-2316-EF11-ED491E134AC7}"/>
              </a:ext>
            </a:extLst>
          </p:cNvPr>
          <p:cNvSpPr/>
          <p:nvPr/>
        </p:nvSpPr>
        <p:spPr>
          <a:xfrm>
            <a:off x="4211592" y="1662170"/>
            <a:ext cx="4133104" cy="2643017"/>
          </a:xfrm>
          <a:prstGeom prst="flowChartProcess">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1" name="Flowchart: Process 10">
            <a:extLst>
              <a:ext uri="{FF2B5EF4-FFF2-40B4-BE49-F238E27FC236}">
                <a16:creationId xmlns:a16="http://schemas.microsoft.com/office/drawing/2014/main" id="{151533A3-ED31-0D26-AE0E-941E14D2BDAA}"/>
              </a:ext>
            </a:extLst>
          </p:cNvPr>
          <p:cNvSpPr/>
          <p:nvPr/>
        </p:nvSpPr>
        <p:spPr>
          <a:xfrm>
            <a:off x="7772201" y="3640140"/>
            <a:ext cx="4133104" cy="2643017"/>
          </a:xfrm>
          <a:prstGeom prst="flowChartProcess">
            <a:avLst/>
          </a:prstGeom>
          <a:solidFill>
            <a:schemeClr val="accent5">
              <a:lumMod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07AFB3CF-7B43-469E-B6F4-A0CE40666039}"/>
              </a:ext>
            </a:extLst>
          </p:cNvPr>
          <p:cNvSpPr>
            <a:spLocks noGrp="1"/>
          </p:cNvSpPr>
          <p:nvPr>
            <p:ph type="sldNum" sz="quarter" idx="12"/>
          </p:nvPr>
        </p:nvSpPr>
        <p:spPr/>
        <p:txBody>
          <a:bodyPr/>
          <a:lstStyle/>
          <a:p>
            <a:fld id="{DBA1B0FB-D917-4C8C-928F-313BD683BF39}" type="slidenum">
              <a:rPr lang="en-US" smtClean="0"/>
              <a:t>7</a:t>
            </a:fld>
            <a:endParaRPr lang="en-US"/>
          </a:p>
        </p:txBody>
      </p:sp>
      <p:sp>
        <p:nvSpPr>
          <p:cNvPr id="12" name="Flowchart: Connector 11">
            <a:extLst>
              <a:ext uri="{FF2B5EF4-FFF2-40B4-BE49-F238E27FC236}">
                <a16:creationId xmlns:a16="http://schemas.microsoft.com/office/drawing/2014/main" id="{28E2FFD5-E94A-7015-F0B4-E69BB2E69B0C}"/>
              </a:ext>
            </a:extLst>
          </p:cNvPr>
          <p:cNvSpPr/>
          <p:nvPr/>
        </p:nvSpPr>
        <p:spPr>
          <a:xfrm>
            <a:off x="670352" y="1131419"/>
            <a:ext cx="430176" cy="438539"/>
          </a:xfrm>
          <a:prstGeom prst="flowChartConnector">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latin typeface="+mj-lt"/>
              </a:rPr>
              <a:t>1</a:t>
            </a:r>
            <a:endParaRPr lang="en-US" dirty="0">
              <a:ln w="0"/>
              <a:solidFill>
                <a:schemeClr val="accent1"/>
              </a:solidFill>
              <a:effectLst>
                <a:outerShdw blurRad="38100" dist="25400" dir="5400000" algn="ctr" rotWithShape="0">
                  <a:srgbClr val="6E747A">
                    <a:alpha val="43000"/>
                  </a:srgbClr>
                </a:outerShdw>
              </a:effectLst>
              <a:latin typeface="+mj-lt"/>
            </a:endParaRPr>
          </a:p>
        </p:txBody>
      </p:sp>
      <p:sp>
        <p:nvSpPr>
          <p:cNvPr id="13" name="Flowchart: Connector 12">
            <a:extLst>
              <a:ext uri="{FF2B5EF4-FFF2-40B4-BE49-F238E27FC236}">
                <a16:creationId xmlns:a16="http://schemas.microsoft.com/office/drawing/2014/main" id="{444765B4-CB53-42AA-B570-855B1BE59DE8}"/>
              </a:ext>
            </a:extLst>
          </p:cNvPr>
          <p:cNvSpPr/>
          <p:nvPr/>
        </p:nvSpPr>
        <p:spPr>
          <a:xfrm>
            <a:off x="4335741" y="1812951"/>
            <a:ext cx="430176" cy="438539"/>
          </a:xfrm>
          <a:prstGeom prst="flowChartConnector">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latin typeface="+mj-lt"/>
              </a:rPr>
              <a:t>2</a:t>
            </a:r>
            <a:endParaRPr lang="en-US" dirty="0">
              <a:ln w="0"/>
              <a:solidFill>
                <a:schemeClr val="accent1"/>
              </a:solidFill>
              <a:effectLst>
                <a:outerShdw blurRad="38100" dist="25400" dir="5400000" algn="ctr" rotWithShape="0">
                  <a:srgbClr val="6E747A">
                    <a:alpha val="43000"/>
                  </a:srgbClr>
                </a:outerShdw>
              </a:effectLst>
              <a:latin typeface="+mj-lt"/>
            </a:endParaRPr>
          </a:p>
        </p:txBody>
      </p:sp>
      <p:sp>
        <p:nvSpPr>
          <p:cNvPr id="14" name="Flowchart: Connector 13">
            <a:extLst>
              <a:ext uri="{FF2B5EF4-FFF2-40B4-BE49-F238E27FC236}">
                <a16:creationId xmlns:a16="http://schemas.microsoft.com/office/drawing/2014/main" id="{2A63EB46-CA3B-79E6-CF8D-D015E651CF5C}"/>
              </a:ext>
            </a:extLst>
          </p:cNvPr>
          <p:cNvSpPr/>
          <p:nvPr/>
        </p:nvSpPr>
        <p:spPr>
          <a:xfrm>
            <a:off x="7866890" y="3798786"/>
            <a:ext cx="430176" cy="438539"/>
          </a:xfrm>
          <a:prstGeom prst="flowChartConnector">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latin typeface="+mj-lt"/>
              </a:rPr>
              <a:t>3</a:t>
            </a:r>
            <a:endParaRPr lang="en-US" dirty="0">
              <a:ln w="0"/>
              <a:solidFill>
                <a:schemeClr val="accent1"/>
              </a:solidFill>
              <a:effectLst>
                <a:outerShdw blurRad="38100" dist="25400" dir="5400000" algn="ctr" rotWithShape="0">
                  <a:srgbClr val="6E747A">
                    <a:alpha val="43000"/>
                  </a:srgbClr>
                </a:outerShdw>
              </a:effectLst>
              <a:latin typeface="+mj-lt"/>
            </a:endParaRPr>
          </a:p>
        </p:txBody>
      </p:sp>
      <p:sp>
        <p:nvSpPr>
          <p:cNvPr id="15" name="Flowchart: Process 14">
            <a:extLst>
              <a:ext uri="{FF2B5EF4-FFF2-40B4-BE49-F238E27FC236}">
                <a16:creationId xmlns:a16="http://schemas.microsoft.com/office/drawing/2014/main" id="{C674E54E-8A2A-6BCE-ADA5-B8A88D1AFAB2}"/>
              </a:ext>
            </a:extLst>
          </p:cNvPr>
          <p:cNvSpPr/>
          <p:nvPr/>
        </p:nvSpPr>
        <p:spPr>
          <a:xfrm>
            <a:off x="1203649" y="1131419"/>
            <a:ext cx="1819469" cy="438539"/>
          </a:xfrm>
          <a:prstGeom prst="flowChartProcess">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en-US" dirty="0">
                <a:solidFill>
                  <a:schemeClr val="bg2">
                    <a:lumMod val="25000"/>
                    <a:lumOff val="75000"/>
                  </a:schemeClr>
                </a:solidFill>
              </a:rPr>
              <a:t>Subscription Fees</a:t>
            </a:r>
          </a:p>
        </p:txBody>
      </p:sp>
      <p:sp>
        <p:nvSpPr>
          <p:cNvPr id="16" name="Flowchart: Process 15">
            <a:extLst>
              <a:ext uri="{FF2B5EF4-FFF2-40B4-BE49-F238E27FC236}">
                <a16:creationId xmlns:a16="http://schemas.microsoft.com/office/drawing/2014/main" id="{FB77A2AD-71D6-E127-E533-48BF7D73B08B}"/>
              </a:ext>
            </a:extLst>
          </p:cNvPr>
          <p:cNvSpPr/>
          <p:nvPr/>
        </p:nvSpPr>
        <p:spPr>
          <a:xfrm>
            <a:off x="4789195" y="1791331"/>
            <a:ext cx="1766111" cy="438539"/>
          </a:xfrm>
          <a:prstGeom prst="flowChartProcess">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solidFill>
                  <a:schemeClr val="bg2">
                    <a:lumMod val="10000"/>
                    <a:lumOff val="90000"/>
                  </a:schemeClr>
                </a:solidFill>
              </a:rPr>
              <a:t>Transaction Fees</a:t>
            </a:r>
          </a:p>
        </p:txBody>
      </p:sp>
      <p:sp>
        <p:nvSpPr>
          <p:cNvPr id="17" name="Flowchart: Process 16">
            <a:extLst>
              <a:ext uri="{FF2B5EF4-FFF2-40B4-BE49-F238E27FC236}">
                <a16:creationId xmlns:a16="http://schemas.microsoft.com/office/drawing/2014/main" id="{C3847884-B1CE-6C65-E183-893EFDD1C726}"/>
              </a:ext>
            </a:extLst>
          </p:cNvPr>
          <p:cNvSpPr/>
          <p:nvPr/>
        </p:nvSpPr>
        <p:spPr>
          <a:xfrm>
            <a:off x="8386896" y="3798786"/>
            <a:ext cx="2100712" cy="438539"/>
          </a:xfrm>
          <a:prstGeom prst="flowChartProcess">
            <a:avLst/>
          </a:prstGeom>
          <a:solidFill>
            <a:schemeClr val="accent5">
              <a:lumMod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solidFill>
                  <a:schemeClr val="bg2">
                    <a:lumMod val="10000"/>
                    <a:lumOff val="90000"/>
                  </a:schemeClr>
                </a:solidFill>
              </a:rPr>
              <a:t>Add-Ons &amp; Services</a:t>
            </a:r>
          </a:p>
        </p:txBody>
      </p:sp>
      <p:sp>
        <p:nvSpPr>
          <p:cNvPr id="18" name="Flowchart: Process 17">
            <a:extLst>
              <a:ext uri="{FF2B5EF4-FFF2-40B4-BE49-F238E27FC236}">
                <a16:creationId xmlns:a16="http://schemas.microsoft.com/office/drawing/2014/main" id="{7C174BBA-8624-797D-5391-3856CD6BC7A4}"/>
              </a:ext>
            </a:extLst>
          </p:cNvPr>
          <p:cNvSpPr/>
          <p:nvPr/>
        </p:nvSpPr>
        <p:spPr>
          <a:xfrm>
            <a:off x="701929" y="1716833"/>
            <a:ext cx="3372204" cy="1418793"/>
          </a:xfrm>
          <a:prstGeom prst="flowChartProcess">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just"/>
            <a:r>
              <a:rPr lang="en-US" sz="1600" dirty="0">
                <a:solidFill>
                  <a:schemeClr val="bg2">
                    <a:lumMod val="90000"/>
                    <a:lumOff val="10000"/>
                  </a:schemeClr>
                </a:solidFill>
              </a:rPr>
              <a:t>Shopify charges its users a monthly subscription fee to use its platform and services ranging from $29 to $299 per month depending on the plan</a:t>
            </a:r>
          </a:p>
        </p:txBody>
      </p:sp>
      <p:sp>
        <p:nvSpPr>
          <p:cNvPr id="19" name="Flowchart: Process 18">
            <a:extLst>
              <a:ext uri="{FF2B5EF4-FFF2-40B4-BE49-F238E27FC236}">
                <a16:creationId xmlns:a16="http://schemas.microsoft.com/office/drawing/2014/main" id="{D4F7D500-D71B-3F30-7DC6-C6134CA7C41E}"/>
              </a:ext>
            </a:extLst>
          </p:cNvPr>
          <p:cNvSpPr/>
          <p:nvPr/>
        </p:nvSpPr>
        <p:spPr>
          <a:xfrm>
            <a:off x="4384093" y="2487509"/>
            <a:ext cx="3148770" cy="1479021"/>
          </a:xfrm>
          <a:prstGeom prst="flowChartProcess">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just"/>
            <a:r>
              <a:rPr lang="en-US" sz="1600" dirty="0">
                <a:solidFill>
                  <a:schemeClr val="bg2">
                    <a:lumMod val="90000"/>
                    <a:lumOff val="10000"/>
                  </a:schemeClr>
                </a:solidFill>
              </a:rPr>
              <a:t>Shopify also charges a transaction fee for each sale made through its platform ranging from 0.5% to 2% depending on the plan. However, users can lower this fee by using Shopify’s own payment gateway.</a:t>
            </a:r>
          </a:p>
        </p:txBody>
      </p:sp>
      <p:sp>
        <p:nvSpPr>
          <p:cNvPr id="20" name="Flowchart: Process 19">
            <a:extLst>
              <a:ext uri="{FF2B5EF4-FFF2-40B4-BE49-F238E27FC236}">
                <a16:creationId xmlns:a16="http://schemas.microsoft.com/office/drawing/2014/main" id="{497A0428-4C99-3AF3-6779-F6296504AE1F}"/>
              </a:ext>
            </a:extLst>
          </p:cNvPr>
          <p:cNvSpPr/>
          <p:nvPr/>
        </p:nvSpPr>
        <p:spPr>
          <a:xfrm>
            <a:off x="8081978" y="4544264"/>
            <a:ext cx="3344071" cy="1375606"/>
          </a:xfrm>
          <a:prstGeom prst="flowChartProcess">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bg2">
                    <a:lumMod val="90000"/>
                    <a:lumOff val="10000"/>
                  </a:schemeClr>
                </a:solidFill>
              </a:rPr>
              <a:t>Shopify offers a variety of add-ons and services to its users, such as custom domains, SSL certificates, and shipping and accounting integrations</a:t>
            </a:r>
          </a:p>
        </p:txBody>
      </p:sp>
      <p:pic>
        <p:nvPicPr>
          <p:cNvPr id="6146" name="Picture 2" descr="The 14 Best Shopify Subscription Apps – Updated 2022">
            <a:extLst>
              <a:ext uri="{FF2B5EF4-FFF2-40B4-BE49-F238E27FC236}">
                <a16:creationId xmlns:a16="http://schemas.microsoft.com/office/drawing/2014/main" id="{0C6BC070-DE0A-8936-FC82-0B6692FEBB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394" y="3755267"/>
            <a:ext cx="2979787" cy="197131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6156" name="Picture 12" descr="An Overview of Credit Card Processing Transaction Types - Helcim">
            <a:extLst>
              <a:ext uri="{FF2B5EF4-FFF2-40B4-BE49-F238E27FC236}">
                <a16:creationId xmlns:a16="http://schemas.microsoft.com/office/drawing/2014/main" id="{067825C2-8F26-C462-2F44-02D60E8815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95686" y="4446374"/>
            <a:ext cx="2937177" cy="195751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6158" name="Picture 14" descr="add-on | Spiffy Stores Blog">
            <a:extLst>
              <a:ext uri="{FF2B5EF4-FFF2-40B4-BE49-F238E27FC236}">
                <a16:creationId xmlns:a16="http://schemas.microsoft.com/office/drawing/2014/main" id="{3AFA4080-CE2D-0C36-5FED-1DB89AA553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82155" y="1538582"/>
            <a:ext cx="3397439" cy="200109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23" name="Date Placeholder 22">
            <a:extLst>
              <a:ext uri="{FF2B5EF4-FFF2-40B4-BE49-F238E27FC236}">
                <a16:creationId xmlns:a16="http://schemas.microsoft.com/office/drawing/2014/main" id="{C8F0843E-47A9-008F-D758-E12C3DF25923}"/>
              </a:ext>
            </a:extLst>
          </p:cNvPr>
          <p:cNvSpPr>
            <a:spLocks noGrp="1"/>
          </p:cNvSpPr>
          <p:nvPr>
            <p:ph type="dt" sz="half" idx="10"/>
          </p:nvPr>
        </p:nvSpPr>
        <p:spPr/>
        <p:txBody>
          <a:bodyPr/>
          <a:lstStyle/>
          <a:p>
            <a:fld id="{4D198B54-0F9A-47E2-991E-E9FB41F9B88D}" type="datetime1">
              <a:rPr lang="en-US" smtClean="0"/>
              <a:t>4/30/2023</a:t>
            </a:fld>
            <a:endParaRPr lang="en-US"/>
          </a:p>
        </p:txBody>
      </p:sp>
    </p:spTree>
    <p:extLst>
      <p:ext uri="{BB962C8B-B14F-4D97-AF65-F5344CB8AC3E}">
        <p14:creationId xmlns:p14="http://schemas.microsoft.com/office/powerpoint/2010/main" val="131689007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1000"/>
                                        <p:tgtEl>
                                          <p:spTgt spid="15">
                                            <p:txEl>
                                              <p:pRg st="0" end="0"/>
                                            </p:txEl>
                                          </p:spTgt>
                                        </p:tgtEl>
                                      </p:cBhvr>
                                    </p:animEffect>
                                    <p:anim calcmode="lin" valueType="num">
                                      <p:cBhvr>
                                        <p:cTn id="8"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8">
                                            <p:txEl>
                                              <p:pRg st="0" end="0"/>
                                            </p:txEl>
                                          </p:spTgt>
                                        </p:tgtEl>
                                        <p:attrNameLst>
                                          <p:attrName>style.visibility</p:attrName>
                                        </p:attrNameLst>
                                      </p:cBhvr>
                                      <p:to>
                                        <p:strVal val="visible"/>
                                      </p:to>
                                    </p:set>
                                    <p:animEffect transition="in" filter="fade">
                                      <p:cBhvr>
                                        <p:cTn id="14" dur="1000"/>
                                        <p:tgtEl>
                                          <p:spTgt spid="18">
                                            <p:txEl>
                                              <p:pRg st="0" end="0"/>
                                            </p:txEl>
                                          </p:spTgt>
                                        </p:tgtEl>
                                      </p:cBhvr>
                                    </p:animEffect>
                                    <p:anim calcmode="lin" valueType="num">
                                      <p:cBhvr>
                                        <p:cTn id="15" dur="1000" fill="hold"/>
                                        <p:tgtEl>
                                          <p:spTgt spid="1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6">
                                            <p:txEl>
                                              <p:pRg st="0" end="0"/>
                                            </p:txEl>
                                          </p:spTgt>
                                        </p:tgtEl>
                                        <p:attrNameLst>
                                          <p:attrName>style.visibility</p:attrName>
                                        </p:attrNameLst>
                                      </p:cBhvr>
                                      <p:to>
                                        <p:strVal val="visible"/>
                                      </p:to>
                                    </p:set>
                                    <p:animEffect transition="in" filter="fade">
                                      <p:cBhvr>
                                        <p:cTn id="21" dur="1000"/>
                                        <p:tgtEl>
                                          <p:spTgt spid="16">
                                            <p:txEl>
                                              <p:pRg st="0" end="0"/>
                                            </p:txEl>
                                          </p:spTgt>
                                        </p:tgtEl>
                                      </p:cBhvr>
                                    </p:animEffect>
                                    <p:anim calcmode="lin" valueType="num">
                                      <p:cBhvr>
                                        <p:cTn id="22" dur="10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1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9">
                                            <p:txEl>
                                              <p:pRg st="0" end="0"/>
                                            </p:txEl>
                                          </p:spTgt>
                                        </p:tgtEl>
                                        <p:attrNameLst>
                                          <p:attrName>style.visibility</p:attrName>
                                        </p:attrNameLst>
                                      </p:cBhvr>
                                      <p:to>
                                        <p:strVal val="visible"/>
                                      </p:to>
                                    </p:set>
                                    <p:animEffect transition="in" filter="fade">
                                      <p:cBhvr>
                                        <p:cTn id="28" dur="1000"/>
                                        <p:tgtEl>
                                          <p:spTgt spid="19">
                                            <p:txEl>
                                              <p:pRg st="0" end="0"/>
                                            </p:txEl>
                                          </p:spTgt>
                                        </p:tgtEl>
                                      </p:cBhvr>
                                    </p:animEffect>
                                    <p:anim calcmode="lin" valueType="num">
                                      <p:cBhvr>
                                        <p:cTn id="29" dur="10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7">
                                            <p:txEl>
                                              <p:pRg st="0" end="0"/>
                                            </p:txEl>
                                          </p:spTgt>
                                        </p:tgtEl>
                                        <p:attrNameLst>
                                          <p:attrName>style.visibility</p:attrName>
                                        </p:attrNameLst>
                                      </p:cBhvr>
                                      <p:to>
                                        <p:strVal val="visible"/>
                                      </p:to>
                                    </p:set>
                                    <p:animEffect transition="in" filter="fade">
                                      <p:cBhvr>
                                        <p:cTn id="35" dur="1000"/>
                                        <p:tgtEl>
                                          <p:spTgt spid="17">
                                            <p:txEl>
                                              <p:pRg st="0" end="0"/>
                                            </p:txEl>
                                          </p:spTgt>
                                        </p:tgtEl>
                                      </p:cBhvr>
                                    </p:animEffect>
                                    <p:anim calcmode="lin" valueType="num">
                                      <p:cBhvr>
                                        <p:cTn id="36" dur="10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1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20">
                                            <p:txEl>
                                              <p:pRg st="0" end="0"/>
                                            </p:txEl>
                                          </p:spTgt>
                                        </p:tgtEl>
                                        <p:attrNameLst>
                                          <p:attrName>style.visibility</p:attrName>
                                        </p:attrNameLst>
                                      </p:cBhvr>
                                      <p:to>
                                        <p:strVal val="visible"/>
                                      </p:to>
                                    </p:set>
                                    <p:animEffect transition="in" filter="fade">
                                      <p:cBhvr>
                                        <p:cTn id="42" dur="1000"/>
                                        <p:tgtEl>
                                          <p:spTgt spid="20">
                                            <p:txEl>
                                              <p:pRg st="0" end="0"/>
                                            </p:txEl>
                                          </p:spTgt>
                                        </p:tgtEl>
                                      </p:cBhvr>
                                    </p:animEffect>
                                    <p:anim calcmode="lin" valueType="num">
                                      <p:cBhvr>
                                        <p:cTn id="4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4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FC184-70A8-7937-3391-A561F280E532}"/>
              </a:ext>
            </a:extLst>
          </p:cNvPr>
          <p:cNvSpPr>
            <a:spLocks noGrp="1"/>
          </p:cNvSpPr>
          <p:nvPr>
            <p:ph type="title"/>
          </p:nvPr>
        </p:nvSpPr>
        <p:spPr>
          <a:xfrm>
            <a:off x="706794" y="449248"/>
            <a:ext cx="11091600" cy="1332000"/>
          </a:xfrm>
          <a:noFill/>
          <a:ln>
            <a:noFill/>
          </a:ln>
        </p:spPr>
        <p:style>
          <a:lnRef idx="0">
            <a:scrgbClr r="0" g="0" b="0"/>
          </a:lnRef>
          <a:fillRef idx="0">
            <a:scrgbClr r="0" g="0" b="0"/>
          </a:fillRef>
          <a:effectRef idx="0">
            <a:scrgbClr r="0" g="0" b="0"/>
          </a:effectRef>
          <a:fontRef idx="minor">
            <a:schemeClr val="accent5"/>
          </a:fontRef>
        </p:style>
        <p:txBody>
          <a:bodyPr/>
          <a:lstStyle/>
          <a:p>
            <a:r>
              <a:rPr lang="en-US" dirty="0">
                <a:solidFill>
                  <a:schemeClr val="accent6">
                    <a:lumMod val="60000"/>
                    <a:lumOff val="40000"/>
                  </a:schemeClr>
                </a:solidFill>
                <a:latin typeface="+mj-lt"/>
              </a:rPr>
              <a:t>The Shopify Subscription Model</a:t>
            </a:r>
          </a:p>
        </p:txBody>
      </p:sp>
      <p:sp>
        <p:nvSpPr>
          <p:cNvPr id="9" name="Flowchart: Process 8">
            <a:extLst>
              <a:ext uri="{FF2B5EF4-FFF2-40B4-BE49-F238E27FC236}">
                <a16:creationId xmlns:a16="http://schemas.microsoft.com/office/drawing/2014/main" id="{A3912C8B-7E6A-3CBD-1F68-33D126AC60FA}"/>
              </a:ext>
            </a:extLst>
          </p:cNvPr>
          <p:cNvSpPr/>
          <p:nvPr/>
        </p:nvSpPr>
        <p:spPr>
          <a:xfrm>
            <a:off x="706794" y="1481557"/>
            <a:ext cx="4637314" cy="2071396"/>
          </a:xfrm>
          <a:prstGeom prst="flowChartProcess">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6">
                  <a:lumMod val="20000"/>
                  <a:lumOff val="80000"/>
                </a:schemeClr>
              </a:solidFill>
            </a:endParaRPr>
          </a:p>
        </p:txBody>
      </p:sp>
      <p:sp>
        <p:nvSpPr>
          <p:cNvPr id="11" name="Flowchart: Process 10">
            <a:extLst>
              <a:ext uri="{FF2B5EF4-FFF2-40B4-BE49-F238E27FC236}">
                <a16:creationId xmlns:a16="http://schemas.microsoft.com/office/drawing/2014/main" id="{DFE7625F-436D-B6C6-8C39-459452029CDD}"/>
              </a:ext>
            </a:extLst>
          </p:cNvPr>
          <p:cNvSpPr/>
          <p:nvPr/>
        </p:nvSpPr>
        <p:spPr>
          <a:xfrm>
            <a:off x="6429569" y="1472530"/>
            <a:ext cx="4637314" cy="2071396"/>
          </a:xfrm>
          <a:prstGeom prst="flowChartProcess">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6">
                  <a:lumMod val="20000"/>
                  <a:lumOff val="80000"/>
                </a:schemeClr>
              </a:solidFill>
            </a:endParaRPr>
          </a:p>
          <a:p>
            <a:pPr algn="ctr"/>
            <a:endParaRPr lang="en-US" dirty="0"/>
          </a:p>
        </p:txBody>
      </p:sp>
      <p:sp>
        <p:nvSpPr>
          <p:cNvPr id="12" name="Flowchart: Process 11">
            <a:extLst>
              <a:ext uri="{FF2B5EF4-FFF2-40B4-BE49-F238E27FC236}">
                <a16:creationId xmlns:a16="http://schemas.microsoft.com/office/drawing/2014/main" id="{74EABED9-F67F-927C-177F-CA0BBF91F7BA}"/>
              </a:ext>
            </a:extLst>
          </p:cNvPr>
          <p:cNvSpPr/>
          <p:nvPr/>
        </p:nvSpPr>
        <p:spPr>
          <a:xfrm>
            <a:off x="706794" y="3836822"/>
            <a:ext cx="4637314" cy="2071396"/>
          </a:xfrm>
          <a:prstGeom prst="flowChartProcess">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6">
                  <a:lumMod val="20000"/>
                  <a:lumOff val="80000"/>
                </a:schemeClr>
              </a:solidFill>
            </a:endParaRPr>
          </a:p>
          <a:p>
            <a:pPr algn="ctr"/>
            <a:endParaRPr lang="en-US" dirty="0"/>
          </a:p>
        </p:txBody>
      </p:sp>
      <p:sp>
        <p:nvSpPr>
          <p:cNvPr id="13" name="Flowchart: Process 12">
            <a:extLst>
              <a:ext uri="{FF2B5EF4-FFF2-40B4-BE49-F238E27FC236}">
                <a16:creationId xmlns:a16="http://schemas.microsoft.com/office/drawing/2014/main" id="{489404DD-5377-C73B-171E-6B3F91825EBE}"/>
              </a:ext>
            </a:extLst>
          </p:cNvPr>
          <p:cNvSpPr/>
          <p:nvPr/>
        </p:nvSpPr>
        <p:spPr>
          <a:xfrm>
            <a:off x="6429569" y="3799836"/>
            <a:ext cx="4637314" cy="2071396"/>
          </a:xfrm>
          <a:prstGeom prst="flowChartProcess">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6">
                  <a:lumMod val="20000"/>
                  <a:lumOff val="80000"/>
                </a:schemeClr>
              </a:solidFill>
            </a:endParaRPr>
          </a:p>
          <a:p>
            <a:pPr algn="ctr"/>
            <a:endParaRPr lang="en-US" dirty="0"/>
          </a:p>
        </p:txBody>
      </p:sp>
      <p:sp>
        <p:nvSpPr>
          <p:cNvPr id="14" name="Flowchart: Process 13">
            <a:extLst>
              <a:ext uri="{FF2B5EF4-FFF2-40B4-BE49-F238E27FC236}">
                <a16:creationId xmlns:a16="http://schemas.microsoft.com/office/drawing/2014/main" id="{4B34ED6A-4B76-5A5B-FA7F-D2E9A77050EC}"/>
              </a:ext>
            </a:extLst>
          </p:cNvPr>
          <p:cNvSpPr/>
          <p:nvPr/>
        </p:nvSpPr>
        <p:spPr>
          <a:xfrm>
            <a:off x="820493" y="1534648"/>
            <a:ext cx="1437515" cy="530469"/>
          </a:xfrm>
          <a:prstGeom prst="flowChartProcess">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en-US" sz="1800" b="0" spc="70" dirty="0">
                <a:solidFill>
                  <a:schemeClr val="bg2">
                    <a:lumMod val="90000"/>
                    <a:lumOff val="10000"/>
                  </a:schemeClr>
                </a:solidFill>
                <a:latin typeface="Inconsolata"/>
                <a:cs typeface="Inconsolata"/>
              </a:rPr>
              <a:t>Basi</a:t>
            </a:r>
            <a:r>
              <a:rPr lang="en-US" sz="1800" b="0" spc="15" dirty="0">
                <a:solidFill>
                  <a:schemeClr val="bg2">
                    <a:lumMod val="90000"/>
                    <a:lumOff val="10000"/>
                  </a:schemeClr>
                </a:solidFill>
                <a:latin typeface="Inconsolata"/>
                <a:cs typeface="Inconsolata"/>
              </a:rPr>
              <a:t>c</a:t>
            </a:r>
            <a:r>
              <a:rPr lang="en-US" sz="1800" b="0" spc="130" dirty="0">
                <a:solidFill>
                  <a:schemeClr val="bg2">
                    <a:lumMod val="90000"/>
                    <a:lumOff val="10000"/>
                  </a:schemeClr>
                </a:solidFill>
                <a:latin typeface="Inconsolata"/>
                <a:cs typeface="Inconsolata"/>
              </a:rPr>
              <a:t> </a:t>
            </a:r>
            <a:r>
              <a:rPr lang="en-US" sz="1800" b="0" spc="70" dirty="0">
                <a:solidFill>
                  <a:schemeClr val="bg2">
                    <a:lumMod val="90000"/>
                    <a:lumOff val="10000"/>
                  </a:schemeClr>
                </a:solidFill>
                <a:latin typeface="Inconsolata"/>
                <a:cs typeface="Inconsolata"/>
              </a:rPr>
              <a:t>Pla</a:t>
            </a:r>
            <a:r>
              <a:rPr lang="en-US" sz="1800" b="0" spc="15" dirty="0">
                <a:solidFill>
                  <a:schemeClr val="bg2">
                    <a:lumMod val="90000"/>
                    <a:lumOff val="10000"/>
                  </a:schemeClr>
                </a:solidFill>
                <a:latin typeface="Inconsolata"/>
                <a:cs typeface="Inconsolata"/>
              </a:rPr>
              <a:t>n</a:t>
            </a:r>
          </a:p>
        </p:txBody>
      </p:sp>
      <p:sp>
        <p:nvSpPr>
          <p:cNvPr id="15" name="Flowchart: Process 14">
            <a:extLst>
              <a:ext uri="{FF2B5EF4-FFF2-40B4-BE49-F238E27FC236}">
                <a16:creationId xmlns:a16="http://schemas.microsoft.com/office/drawing/2014/main" id="{5F6666D9-D692-DB71-4D40-B8DD490A92B6}"/>
              </a:ext>
            </a:extLst>
          </p:cNvPr>
          <p:cNvSpPr/>
          <p:nvPr/>
        </p:nvSpPr>
        <p:spPr>
          <a:xfrm>
            <a:off x="820493" y="2313679"/>
            <a:ext cx="4040155" cy="887163"/>
          </a:xfrm>
          <a:prstGeom prst="flowChartProcess">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r>
              <a:rPr lang="en-US" dirty="0">
                <a:solidFill>
                  <a:schemeClr val="accent6">
                    <a:lumMod val="20000"/>
                    <a:lumOff val="80000"/>
                  </a:schemeClr>
                </a:solidFill>
              </a:rPr>
              <a:t>For small, new businesses just starting out online.</a:t>
            </a:r>
          </a:p>
          <a:p>
            <a:pPr algn="ctr"/>
            <a:endParaRPr lang="en-US" dirty="0"/>
          </a:p>
        </p:txBody>
      </p:sp>
      <p:sp>
        <p:nvSpPr>
          <p:cNvPr id="16" name="Flowchart: Process 15">
            <a:extLst>
              <a:ext uri="{FF2B5EF4-FFF2-40B4-BE49-F238E27FC236}">
                <a16:creationId xmlns:a16="http://schemas.microsoft.com/office/drawing/2014/main" id="{4846C703-18D5-9038-14C2-77A957831E2F}"/>
              </a:ext>
            </a:extLst>
          </p:cNvPr>
          <p:cNvSpPr/>
          <p:nvPr/>
        </p:nvSpPr>
        <p:spPr>
          <a:xfrm>
            <a:off x="6548756" y="1556302"/>
            <a:ext cx="1111678" cy="410467"/>
          </a:xfrm>
          <a:prstGeom prst="flowChartProcess">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en-US" spc="70" dirty="0">
                <a:solidFill>
                  <a:schemeClr val="bg2">
                    <a:lumMod val="90000"/>
                    <a:lumOff val="10000"/>
                  </a:schemeClr>
                </a:solidFill>
                <a:latin typeface="Inconsolata"/>
                <a:cs typeface="Inconsolata"/>
              </a:rPr>
              <a:t>Shopify</a:t>
            </a:r>
            <a:endParaRPr lang="en-US" sz="1800" b="0" spc="15" dirty="0">
              <a:solidFill>
                <a:schemeClr val="bg2">
                  <a:lumMod val="90000"/>
                  <a:lumOff val="10000"/>
                </a:schemeClr>
              </a:solidFill>
              <a:latin typeface="Inconsolata"/>
              <a:cs typeface="Inconsolata"/>
            </a:endParaRPr>
          </a:p>
        </p:txBody>
      </p:sp>
      <p:sp>
        <p:nvSpPr>
          <p:cNvPr id="17" name="Flowchart: Process 16">
            <a:extLst>
              <a:ext uri="{FF2B5EF4-FFF2-40B4-BE49-F238E27FC236}">
                <a16:creationId xmlns:a16="http://schemas.microsoft.com/office/drawing/2014/main" id="{83CC4FB8-0135-0952-6EBE-C41C3D7358E6}"/>
              </a:ext>
            </a:extLst>
          </p:cNvPr>
          <p:cNvSpPr/>
          <p:nvPr/>
        </p:nvSpPr>
        <p:spPr>
          <a:xfrm>
            <a:off x="820493" y="3985357"/>
            <a:ext cx="2277270" cy="541175"/>
          </a:xfrm>
          <a:prstGeom prst="flowChartProcess">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en-US" spc="70" dirty="0">
                <a:solidFill>
                  <a:schemeClr val="bg2">
                    <a:lumMod val="90000"/>
                    <a:lumOff val="10000"/>
                  </a:schemeClr>
                </a:solidFill>
                <a:latin typeface="Inconsolata"/>
                <a:cs typeface="Inconsolata"/>
              </a:rPr>
              <a:t>Advanced Shopify</a:t>
            </a:r>
            <a:endParaRPr lang="en-US" sz="1800" b="0" spc="15" dirty="0">
              <a:solidFill>
                <a:schemeClr val="bg2">
                  <a:lumMod val="90000"/>
                  <a:lumOff val="10000"/>
                </a:schemeClr>
              </a:solidFill>
              <a:latin typeface="Inconsolata"/>
              <a:cs typeface="Inconsolata"/>
            </a:endParaRPr>
          </a:p>
        </p:txBody>
      </p:sp>
      <p:sp>
        <p:nvSpPr>
          <p:cNvPr id="18" name="Flowchart: Process 17">
            <a:extLst>
              <a:ext uri="{FF2B5EF4-FFF2-40B4-BE49-F238E27FC236}">
                <a16:creationId xmlns:a16="http://schemas.microsoft.com/office/drawing/2014/main" id="{7396FECC-2350-F810-3885-49191D7AF6D0}"/>
              </a:ext>
            </a:extLst>
          </p:cNvPr>
          <p:cNvSpPr/>
          <p:nvPr/>
        </p:nvSpPr>
        <p:spPr>
          <a:xfrm>
            <a:off x="6555153" y="3985357"/>
            <a:ext cx="1779815" cy="541175"/>
          </a:xfrm>
          <a:prstGeom prst="flowChartProcess">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en-US" spc="70" dirty="0">
                <a:solidFill>
                  <a:schemeClr val="bg2">
                    <a:lumMod val="90000"/>
                    <a:lumOff val="10000"/>
                  </a:schemeClr>
                </a:solidFill>
                <a:latin typeface="Inconsolata"/>
                <a:cs typeface="Inconsolata"/>
              </a:rPr>
              <a:t>Shopify Plus</a:t>
            </a:r>
            <a:endParaRPr lang="en-US" sz="1800" b="0" spc="15" dirty="0">
              <a:solidFill>
                <a:schemeClr val="bg2">
                  <a:lumMod val="90000"/>
                  <a:lumOff val="10000"/>
                </a:schemeClr>
              </a:solidFill>
              <a:latin typeface="Inconsolata"/>
              <a:cs typeface="Inconsolata"/>
            </a:endParaRPr>
          </a:p>
        </p:txBody>
      </p:sp>
      <p:sp>
        <p:nvSpPr>
          <p:cNvPr id="21" name="Flowchart: Process 20">
            <a:extLst>
              <a:ext uri="{FF2B5EF4-FFF2-40B4-BE49-F238E27FC236}">
                <a16:creationId xmlns:a16="http://schemas.microsoft.com/office/drawing/2014/main" id="{8DC6A5EB-3A8F-F8D0-8381-AFC02F890E4E}"/>
              </a:ext>
            </a:extLst>
          </p:cNvPr>
          <p:cNvSpPr/>
          <p:nvPr/>
        </p:nvSpPr>
        <p:spPr>
          <a:xfrm>
            <a:off x="889065" y="4681944"/>
            <a:ext cx="3735531" cy="887163"/>
          </a:xfrm>
          <a:prstGeom prst="flowChartProcess">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r>
              <a:rPr lang="en-US" dirty="0">
                <a:solidFill>
                  <a:schemeClr val="accent6">
                    <a:lumMod val="20000"/>
                    <a:lumOff val="80000"/>
                  </a:schemeClr>
                </a:solidFill>
              </a:rPr>
              <a:t>For established businesses with high volumes of sales.</a:t>
            </a:r>
          </a:p>
          <a:p>
            <a:pPr algn="ctr"/>
            <a:endParaRPr lang="en-US" dirty="0"/>
          </a:p>
        </p:txBody>
      </p:sp>
      <p:sp>
        <p:nvSpPr>
          <p:cNvPr id="22" name="Flowchart: Process 21">
            <a:extLst>
              <a:ext uri="{FF2B5EF4-FFF2-40B4-BE49-F238E27FC236}">
                <a16:creationId xmlns:a16="http://schemas.microsoft.com/office/drawing/2014/main" id="{525558BF-F5EB-79B6-58D6-F5A8A10FCF0B}"/>
              </a:ext>
            </a:extLst>
          </p:cNvPr>
          <p:cNvSpPr/>
          <p:nvPr/>
        </p:nvSpPr>
        <p:spPr>
          <a:xfrm>
            <a:off x="6620467" y="2276693"/>
            <a:ext cx="4040155" cy="887163"/>
          </a:xfrm>
          <a:prstGeom prst="flowChartProcess">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r>
              <a:rPr lang="en-US" dirty="0">
                <a:solidFill>
                  <a:schemeClr val="accent6">
                    <a:lumMod val="20000"/>
                    <a:lumOff val="80000"/>
                  </a:schemeClr>
                </a:solidFill>
              </a:rPr>
              <a:t>For growing businesses looking to scale up their e-commerce operations.</a:t>
            </a:r>
          </a:p>
          <a:p>
            <a:pPr algn="ctr"/>
            <a:endParaRPr lang="en-US" dirty="0"/>
          </a:p>
        </p:txBody>
      </p:sp>
      <p:sp>
        <p:nvSpPr>
          <p:cNvPr id="23" name="Flowchart: Process 22">
            <a:extLst>
              <a:ext uri="{FF2B5EF4-FFF2-40B4-BE49-F238E27FC236}">
                <a16:creationId xmlns:a16="http://schemas.microsoft.com/office/drawing/2014/main" id="{CA48C291-7D0D-AE55-FF6F-F5BB25756A59}"/>
              </a:ext>
            </a:extLst>
          </p:cNvPr>
          <p:cNvSpPr/>
          <p:nvPr/>
        </p:nvSpPr>
        <p:spPr>
          <a:xfrm>
            <a:off x="6620467" y="4661259"/>
            <a:ext cx="4040155" cy="887163"/>
          </a:xfrm>
          <a:prstGeom prst="flowChartProcess">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r>
              <a:rPr lang="en-US" dirty="0">
                <a:solidFill>
                  <a:schemeClr val="accent6">
                    <a:lumMod val="20000"/>
                    <a:lumOff val="80000"/>
                  </a:schemeClr>
                </a:solidFill>
              </a:rPr>
              <a:t>For enterprise-level businesses with custom needs and features.</a:t>
            </a:r>
          </a:p>
          <a:p>
            <a:pPr algn="ctr"/>
            <a:endParaRPr lang="en-US" dirty="0"/>
          </a:p>
        </p:txBody>
      </p:sp>
      <p:sp>
        <p:nvSpPr>
          <p:cNvPr id="26" name="Slide Number Placeholder 25">
            <a:extLst>
              <a:ext uri="{FF2B5EF4-FFF2-40B4-BE49-F238E27FC236}">
                <a16:creationId xmlns:a16="http://schemas.microsoft.com/office/drawing/2014/main" id="{958E3984-A9B1-6611-52EB-CF926A2B2EEE}"/>
              </a:ext>
            </a:extLst>
          </p:cNvPr>
          <p:cNvSpPr>
            <a:spLocks noGrp="1"/>
          </p:cNvSpPr>
          <p:nvPr>
            <p:ph type="sldNum" sz="quarter" idx="12"/>
          </p:nvPr>
        </p:nvSpPr>
        <p:spPr/>
        <p:txBody>
          <a:bodyPr/>
          <a:lstStyle/>
          <a:p>
            <a:fld id="{DBA1B0FB-D917-4C8C-928F-313BD683BF39}" type="slidenum">
              <a:rPr lang="en-US" smtClean="0"/>
              <a:t>8</a:t>
            </a:fld>
            <a:endParaRPr lang="en-US"/>
          </a:p>
        </p:txBody>
      </p:sp>
      <p:sp>
        <p:nvSpPr>
          <p:cNvPr id="27" name="Date Placeholder 26">
            <a:extLst>
              <a:ext uri="{FF2B5EF4-FFF2-40B4-BE49-F238E27FC236}">
                <a16:creationId xmlns:a16="http://schemas.microsoft.com/office/drawing/2014/main" id="{866EA0C8-5122-9754-89B3-09ABAC33D466}"/>
              </a:ext>
            </a:extLst>
          </p:cNvPr>
          <p:cNvSpPr>
            <a:spLocks noGrp="1"/>
          </p:cNvSpPr>
          <p:nvPr>
            <p:ph type="dt" sz="half" idx="10"/>
          </p:nvPr>
        </p:nvSpPr>
        <p:spPr/>
        <p:txBody>
          <a:bodyPr/>
          <a:lstStyle/>
          <a:p>
            <a:fld id="{1936F2C6-D18E-480C-94B4-11FD12F78EDE}" type="datetime1">
              <a:rPr lang="en-US" smtClean="0"/>
              <a:t>4/30/2023</a:t>
            </a:fld>
            <a:endParaRPr lang="en-US"/>
          </a:p>
        </p:txBody>
      </p:sp>
    </p:spTree>
    <p:extLst>
      <p:ext uri="{BB962C8B-B14F-4D97-AF65-F5344CB8AC3E}">
        <p14:creationId xmlns:p14="http://schemas.microsoft.com/office/powerpoint/2010/main" val="161020378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95F01-CD19-D1A4-26BF-4DF5D748D562}"/>
              </a:ext>
            </a:extLst>
          </p:cNvPr>
          <p:cNvSpPr>
            <a:spLocks noGrp="1"/>
          </p:cNvSpPr>
          <p:nvPr>
            <p:ph type="ctrTitle"/>
          </p:nvPr>
        </p:nvSpPr>
        <p:spPr>
          <a:xfrm>
            <a:off x="509804" y="362179"/>
            <a:ext cx="10386838" cy="1253041"/>
          </a:xfrm>
        </p:spPr>
        <p:txBody>
          <a:bodyPr/>
          <a:lstStyle/>
          <a:p>
            <a:r>
              <a:rPr lang="en-US" sz="3600" dirty="0">
                <a:solidFill>
                  <a:schemeClr val="accent6">
                    <a:lumMod val="60000"/>
                    <a:lumOff val="40000"/>
                  </a:schemeClr>
                </a:solidFill>
              </a:rPr>
              <a:t>Transaction Fees on Sales Made  Through Shopify</a:t>
            </a:r>
          </a:p>
        </p:txBody>
      </p:sp>
      <p:sp>
        <p:nvSpPr>
          <p:cNvPr id="7" name="Text Placeholder 6">
            <a:extLst>
              <a:ext uri="{FF2B5EF4-FFF2-40B4-BE49-F238E27FC236}">
                <a16:creationId xmlns:a16="http://schemas.microsoft.com/office/drawing/2014/main" id="{16F3B7A6-DFCF-2606-E927-4281D476A9A4}"/>
              </a:ext>
            </a:extLst>
          </p:cNvPr>
          <p:cNvSpPr>
            <a:spLocks noGrp="1"/>
          </p:cNvSpPr>
          <p:nvPr>
            <p:ph type="body" sz="quarter" idx="18"/>
          </p:nvPr>
        </p:nvSpPr>
        <p:spPr>
          <a:xfrm>
            <a:off x="2122855" y="4129717"/>
            <a:ext cx="1946825" cy="278123"/>
          </a:xfrm>
        </p:spPr>
        <p:txBody>
          <a:bodyPr/>
          <a:lstStyle/>
          <a:p>
            <a:r>
              <a:rPr lang="en-US" sz="1600" dirty="0">
                <a:solidFill>
                  <a:srgbClr val="FFC000">
                    <a:alpha val="60000"/>
                  </a:srgbClr>
                </a:solidFill>
                <a:latin typeface="Inconsolata" pitchFamily="1" charset="0"/>
                <a:ea typeface="Inconsolata" pitchFamily="1" charset="0"/>
              </a:rPr>
              <a:t>Payment Providers</a:t>
            </a:r>
          </a:p>
        </p:txBody>
      </p:sp>
      <p:sp>
        <p:nvSpPr>
          <p:cNvPr id="8" name="Text Placeholder 7">
            <a:extLst>
              <a:ext uri="{FF2B5EF4-FFF2-40B4-BE49-F238E27FC236}">
                <a16:creationId xmlns:a16="http://schemas.microsoft.com/office/drawing/2014/main" id="{1E432075-A75F-1FB7-43C2-2C512A14D824}"/>
              </a:ext>
            </a:extLst>
          </p:cNvPr>
          <p:cNvSpPr>
            <a:spLocks noGrp="1"/>
          </p:cNvSpPr>
          <p:nvPr>
            <p:ph type="body" sz="quarter" idx="17"/>
          </p:nvPr>
        </p:nvSpPr>
        <p:spPr>
          <a:xfrm>
            <a:off x="1632293" y="4475109"/>
            <a:ext cx="2801470" cy="1957695"/>
          </a:xfrm>
        </p:spPr>
        <p:txBody>
          <a:bodyPr/>
          <a:lstStyle/>
          <a:p>
            <a:pPr algn="just"/>
            <a:r>
              <a:rPr lang="en-US" dirty="0">
                <a:solidFill>
                  <a:schemeClr val="accent6">
                    <a:lumMod val="20000"/>
                    <a:lumOff val="80000"/>
                  </a:schemeClr>
                </a:solidFill>
              </a:rPr>
              <a:t>    </a:t>
            </a:r>
            <a:r>
              <a:rPr lang="en-US" sz="1600" dirty="0"/>
              <a:t>Shopify integrates with more than 100 payment providers allowing businesses to choose the provided that suits their needs</a:t>
            </a:r>
            <a:endParaRPr lang="en-US" dirty="0"/>
          </a:p>
        </p:txBody>
      </p:sp>
      <p:sp>
        <p:nvSpPr>
          <p:cNvPr id="12" name="Text Placeholder 11">
            <a:extLst>
              <a:ext uri="{FF2B5EF4-FFF2-40B4-BE49-F238E27FC236}">
                <a16:creationId xmlns:a16="http://schemas.microsoft.com/office/drawing/2014/main" id="{616526EF-52A4-46A2-FD2A-931449C917E2}"/>
              </a:ext>
            </a:extLst>
          </p:cNvPr>
          <p:cNvSpPr>
            <a:spLocks noGrp="1"/>
          </p:cNvSpPr>
          <p:nvPr>
            <p:ph type="body" sz="quarter" idx="21"/>
          </p:nvPr>
        </p:nvSpPr>
        <p:spPr>
          <a:xfrm>
            <a:off x="4762061" y="4556656"/>
            <a:ext cx="2724893" cy="1640453"/>
          </a:xfrm>
        </p:spPr>
        <p:txBody>
          <a:bodyPr/>
          <a:lstStyle/>
          <a:p>
            <a:pPr algn="just"/>
            <a:r>
              <a:rPr lang="en-US" sz="1600" dirty="0"/>
              <a:t>    Shopify's mobile app allows business to manage their store on the go and enables customers to make purchases on mobile devices</a:t>
            </a:r>
          </a:p>
        </p:txBody>
      </p:sp>
      <p:sp>
        <p:nvSpPr>
          <p:cNvPr id="14" name="Text Placeholder 13">
            <a:extLst>
              <a:ext uri="{FF2B5EF4-FFF2-40B4-BE49-F238E27FC236}">
                <a16:creationId xmlns:a16="http://schemas.microsoft.com/office/drawing/2014/main" id="{FD50FD67-F31D-41F4-C79E-4013765D0D0C}"/>
              </a:ext>
            </a:extLst>
          </p:cNvPr>
          <p:cNvSpPr>
            <a:spLocks noGrp="1"/>
          </p:cNvSpPr>
          <p:nvPr>
            <p:ph type="body" sz="quarter" idx="23"/>
          </p:nvPr>
        </p:nvSpPr>
        <p:spPr>
          <a:xfrm>
            <a:off x="8036846" y="4494659"/>
            <a:ext cx="2628899" cy="2740681"/>
          </a:xfrm>
        </p:spPr>
        <p:txBody>
          <a:bodyPr/>
          <a:lstStyle/>
          <a:p>
            <a:pPr algn="just"/>
            <a:r>
              <a:rPr lang="en-US" sz="1600" dirty="0"/>
              <a:t>    Shopify provides 24 by 7 support to businesses and can help with everything from setting up a store to customizing the design</a:t>
            </a:r>
          </a:p>
        </p:txBody>
      </p:sp>
      <p:sp>
        <p:nvSpPr>
          <p:cNvPr id="17" name="Slide Number Placeholder 16">
            <a:extLst>
              <a:ext uri="{FF2B5EF4-FFF2-40B4-BE49-F238E27FC236}">
                <a16:creationId xmlns:a16="http://schemas.microsoft.com/office/drawing/2014/main" id="{7A8EDCBC-9924-6249-F313-41A1A6D2DFE1}"/>
              </a:ext>
            </a:extLst>
          </p:cNvPr>
          <p:cNvSpPr>
            <a:spLocks noGrp="1"/>
          </p:cNvSpPr>
          <p:nvPr>
            <p:ph type="sldNum" sz="quarter" idx="12"/>
          </p:nvPr>
        </p:nvSpPr>
        <p:spPr/>
        <p:txBody>
          <a:bodyPr/>
          <a:lstStyle/>
          <a:p>
            <a:fld id="{DBA1B0FB-D917-4C8C-928F-313BD683BF39}" type="slidenum">
              <a:rPr lang="en-US" smtClean="0"/>
              <a:t>9</a:t>
            </a:fld>
            <a:endParaRPr lang="en-US"/>
          </a:p>
        </p:txBody>
      </p:sp>
      <p:sp>
        <p:nvSpPr>
          <p:cNvPr id="18" name="Flowchart: Process 17">
            <a:extLst>
              <a:ext uri="{FF2B5EF4-FFF2-40B4-BE49-F238E27FC236}">
                <a16:creationId xmlns:a16="http://schemas.microsoft.com/office/drawing/2014/main" id="{74C5A8DD-25D2-49AE-E0EE-05D52D3FD6C3}"/>
              </a:ext>
            </a:extLst>
          </p:cNvPr>
          <p:cNvSpPr/>
          <p:nvPr/>
        </p:nvSpPr>
        <p:spPr>
          <a:xfrm>
            <a:off x="441920" y="974257"/>
            <a:ext cx="10454722" cy="638175"/>
          </a:xfrm>
          <a:prstGeom prst="flowChartProcess">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just"/>
            <a:r>
              <a:rPr lang="en-US" dirty="0">
                <a:solidFill>
                  <a:schemeClr val="tx1"/>
                </a:solidFill>
              </a:rPr>
              <a:t>Shopify charges a transaction fee of between 0.5% and 2.0% depending on the subscription plan, in addition to payment processing fees charged by payment providers like PayPal or Stripe.</a:t>
            </a:r>
          </a:p>
        </p:txBody>
      </p:sp>
      <p:sp>
        <p:nvSpPr>
          <p:cNvPr id="20" name="object 5">
            <a:extLst>
              <a:ext uri="{FF2B5EF4-FFF2-40B4-BE49-F238E27FC236}">
                <a16:creationId xmlns:a16="http://schemas.microsoft.com/office/drawing/2014/main" id="{33199C1F-81A1-89A9-1CDB-3750D450FCC5}"/>
              </a:ext>
            </a:extLst>
          </p:cNvPr>
          <p:cNvSpPr/>
          <p:nvPr/>
        </p:nvSpPr>
        <p:spPr>
          <a:xfrm>
            <a:off x="1901159" y="1851423"/>
            <a:ext cx="2228849" cy="2228834"/>
          </a:xfrm>
          <a:prstGeom prst="rect">
            <a:avLst/>
          </a:prstGeom>
          <a:blipFill>
            <a:blip r:embed="rId2" cstate="print"/>
            <a:stretch>
              <a:fillRect/>
            </a:stretch>
          </a:blipFill>
        </p:spPr>
        <p:txBody>
          <a:bodyPr wrap="square" lIns="0" tIns="0" rIns="0" bIns="0" rtlCol="0"/>
          <a:lstStyle/>
          <a:p>
            <a:endParaRPr/>
          </a:p>
        </p:txBody>
      </p:sp>
      <p:sp>
        <p:nvSpPr>
          <p:cNvPr id="21" name="object 8">
            <a:extLst>
              <a:ext uri="{FF2B5EF4-FFF2-40B4-BE49-F238E27FC236}">
                <a16:creationId xmlns:a16="http://schemas.microsoft.com/office/drawing/2014/main" id="{1BAEAACE-23DC-BB2A-E41C-6F3090ED978D}"/>
              </a:ext>
            </a:extLst>
          </p:cNvPr>
          <p:cNvSpPr/>
          <p:nvPr/>
        </p:nvSpPr>
        <p:spPr>
          <a:xfrm>
            <a:off x="5010085" y="1843036"/>
            <a:ext cx="2228849" cy="2228834"/>
          </a:xfrm>
          <a:prstGeom prst="rect">
            <a:avLst/>
          </a:prstGeom>
          <a:blipFill>
            <a:blip r:embed="rId3" cstate="print"/>
            <a:stretch>
              <a:fillRect/>
            </a:stretch>
          </a:blipFill>
        </p:spPr>
        <p:txBody>
          <a:bodyPr wrap="square" lIns="0" tIns="0" rIns="0" bIns="0" rtlCol="0"/>
          <a:lstStyle/>
          <a:p>
            <a:endParaRPr/>
          </a:p>
        </p:txBody>
      </p:sp>
      <p:sp>
        <p:nvSpPr>
          <p:cNvPr id="22" name="object 11">
            <a:extLst>
              <a:ext uri="{FF2B5EF4-FFF2-40B4-BE49-F238E27FC236}">
                <a16:creationId xmlns:a16="http://schemas.microsoft.com/office/drawing/2014/main" id="{350F71C1-CE76-756A-7C0D-59A8A8729445}"/>
              </a:ext>
            </a:extLst>
          </p:cNvPr>
          <p:cNvSpPr/>
          <p:nvPr/>
        </p:nvSpPr>
        <p:spPr>
          <a:xfrm>
            <a:off x="8174170" y="1835478"/>
            <a:ext cx="2228849" cy="2228834"/>
          </a:xfrm>
          <a:prstGeom prst="rect">
            <a:avLst/>
          </a:prstGeom>
          <a:blipFill>
            <a:blip r:embed="rId4" cstate="print"/>
            <a:stretch>
              <a:fillRect/>
            </a:stretch>
          </a:blipFill>
        </p:spPr>
        <p:txBody>
          <a:bodyPr wrap="square" lIns="0" tIns="0" rIns="0" bIns="0" rtlCol="0"/>
          <a:lstStyle/>
          <a:p>
            <a:endParaRPr/>
          </a:p>
        </p:txBody>
      </p:sp>
      <p:sp>
        <p:nvSpPr>
          <p:cNvPr id="23" name="Text Placeholder 6">
            <a:extLst>
              <a:ext uri="{FF2B5EF4-FFF2-40B4-BE49-F238E27FC236}">
                <a16:creationId xmlns:a16="http://schemas.microsoft.com/office/drawing/2014/main" id="{C3FAE639-758D-B8CA-C4FD-9ACD343A3EDD}"/>
              </a:ext>
            </a:extLst>
          </p:cNvPr>
          <p:cNvSpPr>
            <a:spLocks noGrp="1"/>
          </p:cNvSpPr>
          <p:nvPr>
            <p:ph type="body" sz="quarter" idx="22"/>
          </p:nvPr>
        </p:nvSpPr>
        <p:spPr>
          <a:xfrm>
            <a:off x="5157336" y="4146278"/>
            <a:ext cx="2081598" cy="365125"/>
          </a:xfrm>
        </p:spPr>
        <p:txBody>
          <a:bodyPr/>
          <a:lstStyle/>
          <a:p>
            <a:r>
              <a:rPr lang="en-US" sz="1600" dirty="0">
                <a:solidFill>
                  <a:schemeClr val="accent6">
                    <a:lumMod val="60000"/>
                    <a:lumOff val="40000"/>
                    <a:alpha val="60000"/>
                  </a:schemeClr>
                </a:solidFill>
                <a:latin typeface="Inconsolata" pitchFamily="1" charset="0"/>
                <a:ea typeface="Inconsolata" pitchFamily="1" charset="0"/>
              </a:rPr>
              <a:t>	</a:t>
            </a:r>
            <a:r>
              <a:rPr lang="en-US" sz="1600" dirty="0">
                <a:solidFill>
                  <a:srgbClr val="FFC000">
                    <a:alpha val="60000"/>
                  </a:srgbClr>
                </a:solidFill>
                <a:latin typeface="Inconsolata" pitchFamily="1" charset="0"/>
                <a:ea typeface="Inconsolata" pitchFamily="1" charset="0"/>
              </a:rPr>
              <a:t>Mobile Commerce</a:t>
            </a:r>
          </a:p>
        </p:txBody>
      </p:sp>
      <p:sp>
        <p:nvSpPr>
          <p:cNvPr id="24" name="Text Placeholder 6">
            <a:extLst>
              <a:ext uri="{FF2B5EF4-FFF2-40B4-BE49-F238E27FC236}">
                <a16:creationId xmlns:a16="http://schemas.microsoft.com/office/drawing/2014/main" id="{92931AA1-6F9D-5F3A-BA48-C52D7CFBC511}"/>
              </a:ext>
            </a:extLst>
          </p:cNvPr>
          <p:cNvSpPr>
            <a:spLocks noGrp="1"/>
          </p:cNvSpPr>
          <p:nvPr>
            <p:ph type="body" sz="quarter" idx="24"/>
          </p:nvPr>
        </p:nvSpPr>
        <p:spPr>
          <a:xfrm>
            <a:off x="8495634" y="4108397"/>
            <a:ext cx="1711325" cy="366712"/>
          </a:xfrm>
        </p:spPr>
        <p:txBody>
          <a:bodyPr/>
          <a:lstStyle/>
          <a:p>
            <a:r>
              <a:rPr lang="en-US" sz="1600" dirty="0">
                <a:solidFill>
                  <a:srgbClr val="FFC000">
                    <a:alpha val="60000"/>
                  </a:srgbClr>
                </a:solidFill>
                <a:latin typeface="Inconsolata" pitchFamily="1" charset="0"/>
                <a:ea typeface="Inconsolata" pitchFamily="1" charset="0"/>
              </a:rPr>
              <a:t>Customer</a:t>
            </a:r>
            <a:r>
              <a:rPr lang="en-US" sz="1600" dirty="0">
                <a:solidFill>
                  <a:schemeClr val="accent6">
                    <a:lumMod val="60000"/>
                    <a:lumOff val="40000"/>
                    <a:alpha val="60000"/>
                  </a:schemeClr>
                </a:solidFill>
                <a:latin typeface="Inconsolata" pitchFamily="1" charset="0"/>
                <a:ea typeface="Inconsolata" pitchFamily="1" charset="0"/>
              </a:rPr>
              <a:t> </a:t>
            </a:r>
            <a:r>
              <a:rPr lang="en-US" sz="1600" dirty="0">
                <a:solidFill>
                  <a:srgbClr val="FFC000">
                    <a:alpha val="60000"/>
                  </a:srgbClr>
                </a:solidFill>
                <a:latin typeface="Inconsolata" pitchFamily="1" charset="0"/>
                <a:ea typeface="Inconsolata" pitchFamily="1" charset="0"/>
              </a:rPr>
              <a:t>Services</a:t>
            </a:r>
          </a:p>
        </p:txBody>
      </p:sp>
      <p:sp>
        <p:nvSpPr>
          <p:cNvPr id="25" name="Date Placeholder 24">
            <a:extLst>
              <a:ext uri="{FF2B5EF4-FFF2-40B4-BE49-F238E27FC236}">
                <a16:creationId xmlns:a16="http://schemas.microsoft.com/office/drawing/2014/main" id="{C8CF7D59-DE75-17FE-BEFE-40E8A1D3AA75}"/>
              </a:ext>
            </a:extLst>
          </p:cNvPr>
          <p:cNvSpPr>
            <a:spLocks noGrp="1"/>
          </p:cNvSpPr>
          <p:nvPr>
            <p:ph type="dt" sz="half" idx="10"/>
          </p:nvPr>
        </p:nvSpPr>
        <p:spPr/>
        <p:txBody>
          <a:bodyPr/>
          <a:lstStyle/>
          <a:p>
            <a:fld id="{FADA5F3A-1096-4D35-94BF-FE6170FC5E5D}" type="datetime1">
              <a:rPr lang="en-US" smtClean="0"/>
              <a:t>4/30/2023</a:t>
            </a:fld>
            <a:endParaRPr lang="en-US" dirty="0"/>
          </a:p>
        </p:txBody>
      </p:sp>
    </p:spTree>
    <p:extLst>
      <p:ext uri="{BB962C8B-B14F-4D97-AF65-F5344CB8AC3E}">
        <p14:creationId xmlns:p14="http://schemas.microsoft.com/office/powerpoint/2010/main" val="29924558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04751AB-E840-446F-8D49-E697067EC88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{B8888C79-E3E6-4CF7-9B24-A35A25F1109B}tf33713516_win32</Template>
  <TotalTime>813</TotalTime>
  <Words>1182</Words>
  <Application>Microsoft Office PowerPoint</Application>
  <PresentationFormat>Widescreen</PresentationFormat>
  <Paragraphs>141</Paragraphs>
  <Slides>16</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Arial</vt:lpstr>
      <vt:lpstr>Calibri</vt:lpstr>
      <vt:lpstr>Gill Sans MT</vt:lpstr>
      <vt:lpstr>Inconsolata</vt:lpstr>
      <vt:lpstr>Söhne</vt:lpstr>
      <vt:lpstr>Times New Roman</vt:lpstr>
      <vt:lpstr>Trebuchet MS</vt:lpstr>
      <vt:lpstr>Walbaum Display</vt:lpstr>
      <vt:lpstr>Wingdings</vt:lpstr>
      <vt:lpstr>3DFloatVTI</vt:lpstr>
      <vt:lpstr>Shopify and Its Business Model</vt:lpstr>
      <vt:lpstr>Agenda</vt:lpstr>
      <vt:lpstr>Introduction to Business Model</vt:lpstr>
      <vt:lpstr>Introduction to Shopify </vt:lpstr>
      <vt:lpstr>How many Shopify stores are there?</vt:lpstr>
      <vt:lpstr>Business Model of Shopify</vt:lpstr>
      <vt:lpstr>Revenue Streams of Shopify</vt:lpstr>
      <vt:lpstr>The Shopify Subscription Model</vt:lpstr>
      <vt:lpstr>Transaction Fees on Sales Made  Through Shopify</vt:lpstr>
      <vt:lpstr>PowerPoint Presentation</vt:lpstr>
      <vt:lpstr>How Shopify users earn money</vt:lpstr>
      <vt:lpstr>Continue…</vt:lpstr>
      <vt:lpstr>Marketing Tools for Shopify Users</vt:lpstr>
      <vt:lpstr>Managing Inventory and Shipping</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Shopify and Its Business Model</dc:title>
  <dc:creator>Fatima Aftab</dc:creator>
  <cp:lastModifiedBy>Fatima Aftab</cp:lastModifiedBy>
  <cp:revision>151</cp:revision>
  <dcterms:created xsi:type="dcterms:W3CDTF">2023-04-29T05:15:40Z</dcterms:created>
  <dcterms:modified xsi:type="dcterms:W3CDTF">2023-04-30T09:52:38Z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